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handoutMasterIdLst>
    <p:handoutMasterId r:id="rId21"/>
  </p:handoutMasterIdLst>
  <p:sldIdLst>
    <p:sldId id="256" r:id="rId2"/>
    <p:sldId id="259" r:id="rId3"/>
    <p:sldId id="288" r:id="rId4"/>
    <p:sldId id="321" r:id="rId5"/>
    <p:sldId id="322" r:id="rId6"/>
    <p:sldId id="323" r:id="rId7"/>
    <p:sldId id="289" r:id="rId8"/>
    <p:sldId id="290" r:id="rId9"/>
    <p:sldId id="291" r:id="rId10"/>
    <p:sldId id="260" r:id="rId11"/>
    <p:sldId id="324" r:id="rId12"/>
    <p:sldId id="325" r:id="rId13"/>
    <p:sldId id="328" r:id="rId14"/>
    <p:sldId id="329" r:id="rId15"/>
    <p:sldId id="330" r:id="rId16"/>
    <p:sldId id="293" r:id="rId17"/>
    <p:sldId id="327" r:id="rId18"/>
    <p:sldId id="264" r:id="rId19"/>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04">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1256"/>
    <a:srgbClr val="100416"/>
    <a:srgbClr val="002B8A"/>
    <a:srgbClr val="ADBA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p:restoredTop sz="91321"/>
  </p:normalViewPr>
  <p:slideViewPr>
    <p:cSldViewPr snapToGrid="0" showGuides="1">
      <p:cViewPr varScale="1">
        <p:scale>
          <a:sx n="63" d="100"/>
          <a:sy n="63" d="100"/>
        </p:scale>
        <p:origin x="804" y="64"/>
      </p:cViewPr>
      <p:guideLst>
        <p:guide orient="horz" pos="2204"/>
        <p:guide pos="3840"/>
      </p:guideLst>
    </p:cSldViewPr>
  </p:slideViewPr>
  <p:notesTextViewPr>
    <p:cViewPr>
      <p:scale>
        <a:sx n="1" d="1"/>
        <a:sy n="1" d="1"/>
      </p:scale>
      <p:origin x="0" y="0"/>
    </p:cViewPr>
  </p:notesTextViewPr>
  <p:sorterViewPr showFormatting="0">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0F9B84EA-7D68-4D60-9CB1-D50884785D1C}" type="datetimeFigureOut">
              <a:rPr lang="zh-CN" altLang="en-US" strike="noStrike" noProof="1" smtClean="0">
                <a:latin typeface="Calibri" panose="020F0502020204030204" pitchFamily="34" charset="0"/>
                <a:ea typeface="宋体" panose="02010600030101010101" pitchFamily="2" charset="-122"/>
                <a:cs typeface="+mn-cs"/>
              </a:rPr>
              <a:t>2023/11/19</a:t>
            </a:fld>
            <a:endParaRPr lang="zh-CN" altLang="en-US" strike="noStrike" noProof="1"/>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8D4E0FC9-F1F8-4FAE-9988-3BA365CFD46F}" type="slidenum">
              <a:rPr lang="zh-CN" altLang="en-US" strike="noStrike" noProof="1" smtClean="0">
                <a:latin typeface="Calibri" panose="020F0502020204030204" pitchFamily="34" charset="0"/>
                <a:ea typeface="宋体" panose="02010600030101010101" pitchFamily="2" charset="-122"/>
                <a:cs typeface="+mn-cs"/>
              </a:rPr>
              <a:t>‹#›</a:t>
            </a:fld>
            <a:endParaRPr lang="zh-CN" altLang="en-US" strike="noStrike" noProof="1"/>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ea typeface="Arial" panose="020B0604020202020204" pitchFamily="34" charset="0"/>
                <a:sym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ea typeface="Arial" panose="020B0604020202020204" pitchFamily="34" charset="0"/>
                <a:sym typeface="Arial" panose="020B0604020202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p>
          <a:p>
            <a:pPr marL="457200" marR="0" lvl="1"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p>
          <a:p>
            <a:pPr marL="914400" marR="0" lvl="2"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p>
          <a:p>
            <a:pPr marL="1371600" marR="0" lvl="3"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p>
          <a:p>
            <a:pPr marL="1828800" marR="0" lvl="4"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atin typeface="Arial" panose="020B0604020202020204" pitchFamily="34" charset="0"/>
                <a:ea typeface="Arial" panose="020B0604020202020204" pitchFamily="34" charset="0"/>
                <a:sym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defRPr/>
            </a:pPr>
            <a:fld id="{9700080F-92B0-4CD9-A232-75BA7BBAD67A}" type="slidenum">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Arial" panose="020B0604020202020204" pitchFamily="34" charset="0"/>
                <a:cs typeface="+mn-cs"/>
              </a:rPr>
              <a:t>‹#›</a:t>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Arial" panose="020B0604020202020204" pitchFamily="34" charset="0"/>
              <a:cs typeface="+mn-cs"/>
            </a:endParaRPr>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sym typeface="Arial" panose="020B0604020202020204" pitchFamily="34" charset="0"/>
      </a:defRPr>
    </a:lvl1pPr>
    <a:lvl2pPr marL="4572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sym typeface="Arial" panose="020B0604020202020204" pitchFamily="34" charset="0"/>
      </a:defRPr>
    </a:lvl2pPr>
    <a:lvl3pPr marL="9144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sym typeface="Arial" panose="020B0604020202020204" pitchFamily="34" charset="0"/>
      </a:defRPr>
    </a:lvl3pPr>
    <a:lvl4pPr marL="13716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sym typeface="Arial" panose="020B0604020202020204" pitchFamily="34" charset="0"/>
      </a:defRPr>
    </a:lvl4pPr>
    <a:lvl5pPr marL="18288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sym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幻灯片图像占位符 1"/>
          <p:cNvSpPr>
            <a:spLocks noGrp="1" noRot="1" noChangeAspect="1" noTextEdit="1"/>
          </p:cNvSpPr>
          <p:nvPr>
            <p:ph type="sldImg"/>
          </p:nvPr>
        </p:nvSpPr>
        <p:spPr>
          <a:ln>
            <a:solidFill>
              <a:srgbClr val="000000"/>
            </a:solidFill>
            <a:miter/>
          </a:ln>
        </p:spPr>
      </p:sp>
      <p:sp>
        <p:nvSpPr>
          <p:cNvPr id="25602" name="备注占位符 2"/>
          <p:cNvSpPr>
            <a:spLocks noGrp="1"/>
          </p:cNvSpPr>
          <p:nvPr>
            <p:ph type="body"/>
          </p:nvPr>
        </p:nvSpPr>
        <p:spPr>
          <a:noFill/>
          <a:ln>
            <a:noFill/>
          </a:ln>
        </p:spPr>
        <p:txBody>
          <a:bodyPr wrap="square" lIns="91440" tIns="45720" rIns="91440" bIns="45720" anchor="t" anchorCtr="0"/>
          <a:lstStyle/>
          <a:p>
            <a:pPr lvl="0">
              <a:spcBef>
                <a:spcPct val="0"/>
              </a:spcBef>
            </a:pPr>
            <a:endParaRPr lang="zh-CN" altLang="en-US" dirty="0"/>
          </a:p>
        </p:txBody>
      </p:sp>
      <p:sp>
        <p:nvSpPr>
          <p:cNvPr id="25603"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lstStyle/>
          <a:p>
            <a:pPr lvl="0" algn="r"/>
            <a:fld id="{9A0DB2DC-4C9A-4742-B13C-FB6460FD3503}" type="slidenum">
              <a:rPr lang="zh-CN" altLang="en-US" sz="1200" dirty="0"/>
              <a:t>1</a:t>
            </a:fld>
            <a:endParaRPr lang="zh-CN" altLang="en-US" sz="12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幻灯片图像占位符 1"/>
          <p:cNvSpPr>
            <a:spLocks noGrp="1" noRot="1" noChangeAspect="1" noTextEdit="1"/>
          </p:cNvSpPr>
          <p:nvPr>
            <p:ph type="sldImg"/>
          </p:nvPr>
        </p:nvSpPr>
        <p:spPr>
          <a:ln>
            <a:solidFill>
              <a:srgbClr val="000000"/>
            </a:solidFill>
            <a:miter/>
          </a:ln>
        </p:spPr>
      </p:sp>
      <p:sp>
        <p:nvSpPr>
          <p:cNvPr id="28674" name="备注占位符 2"/>
          <p:cNvSpPr>
            <a:spLocks noGrp="1"/>
          </p:cNvSpPr>
          <p:nvPr>
            <p:ph type="body"/>
          </p:nvPr>
        </p:nvSpPr>
        <p:spPr>
          <a:noFill/>
          <a:ln>
            <a:noFill/>
          </a:ln>
        </p:spPr>
        <p:txBody>
          <a:bodyPr wrap="square" lIns="91440" tIns="45720" rIns="91440" bIns="45720" anchor="t" anchorCtr="0"/>
          <a:lstStyle/>
          <a:p>
            <a:pPr lvl="0">
              <a:spcBef>
                <a:spcPct val="0"/>
              </a:spcBef>
            </a:pPr>
            <a:endParaRPr lang="zh-CN" altLang="en-US" dirty="0"/>
          </a:p>
        </p:txBody>
      </p:sp>
      <p:sp>
        <p:nvSpPr>
          <p:cNvPr id="28675"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lstStyle/>
          <a:p>
            <a:pPr lvl="0" algn="r"/>
            <a:fld id="{9A0DB2DC-4C9A-4742-B13C-FB6460FD3503}" type="slidenum">
              <a:rPr lang="zh-CN" altLang="en-US" sz="1200" dirty="0">
                <a:latin typeface="Calibri" panose="020F0502020204030204" pitchFamily="34" charset="0"/>
                <a:ea typeface="宋体" panose="02010600030101010101" pitchFamily="2" charset="-122"/>
              </a:rPr>
              <a:t>3</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幻灯片图像占位符 1"/>
          <p:cNvSpPr>
            <a:spLocks noGrp="1" noRot="1" noChangeAspect="1" noTextEdit="1"/>
          </p:cNvSpPr>
          <p:nvPr>
            <p:ph type="sldImg"/>
          </p:nvPr>
        </p:nvSpPr>
        <p:spPr>
          <a:ln>
            <a:solidFill>
              <a:srgbClr val="000000"/>
            </a:solidFill>
            <a:miter/>
          </a:ln>
        </p:spPr>
      </p:sp>
      <p:sp>
        <p:nvSpPr>
          <p:cNvPr id="32770" name="备注占位符 2"/>
          <p:cNvSpPr>
            <a:spLocks noGrp="1"/>
          </p:cNvSpPr>
          <p:nvPr>
            <p:ph type="body"/>
          </p:nvPr>
        </p:nvSpPr>
        <p:spPr>
          <a:noFill/>
          <a:ln>
            <a:noFill/>
          </a:ln>
        </p:spPr>
        <p:txBody>
          <a:bodyPr wrap="square" lIns="91440" tIns="45720" rIns="91440" bIns="45720" anchor="t" anchorCtr="0"/>
          <a:lstStyle/>
          <a:p>
            <a:pPr lvl="0">
              <a:spcBef>
                <a:spcPct val="0"/>
              </a:spcBef>
            </a:pPr>
            <a:endParaRPr lang="zh-CN" altLang="en-US" dirty="0"/>
          </a:p>
        </p:txBody>
      </p:sp>
      <p:sp>
        <p:nvSpPr>
          <p:cNvPr id="32771"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lstStyle/>
          <a:p>
            <a:pPr lvl="0" algn="r"/>
            <a:fld id="{9A0DB2DC-4C9A-4742-B13C-FB6460FD3503}" type="slidenum">
              <a:rPr lang="zh-CN" altLang="en-US" sz="1200" dirty="0">
                <a:latin typeface="Calibri" panose="020F0502020204030204" pitchFamily="34" charset="0"/>
                <a:ea typeface="宋体" panose="02010600030101010101" pitchFamily="2" charset="-122"/>
              </a:rPr>
              <a:t>7</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幻灯片图像占位符 1"/>
          <p:cNvSpPr>
            <a:spLocks noGrp="1" noRot="1" noChangeAspect="1" noTextEdit="1"/>
          </p:cNvSpPr>
          <p:nvPr>
            <p:ph type="sldImg"/>
          </p:nvPr>
        </p:nvSpPr>
        <p:spPr>
          <a:ln>
            <a:solidFill>
              <a:srgbClr val="000000"/>
            </a:solidFill>
            <a:miter/>
          </a:ln>
        </p:spPr>
      </p:sp>
      <p:sp>
        <p:nvSpPr>
          <p:cNvPr id="34818" name="备注占位符 2"/>
          <p:cNvSpPr>
            <a:spLocks noGrp="1"/>
          </p:cNvSpPr>
          <p:nvPr>
            <p:ph type="body"/>
          </p:nvPr>
        </p:nvSpPr>
        <p:spPr>
          <a:noFill/>
          <a:ln>
            <a:noFill/>
          </a:ln>
        </p:spPr>
        <p:txBody>
          <a:bodyPr wrap="square" lIns="91440" tIns="45720" rIns="91440" bIns="45720" anchor="t" anchorCtr="0"/>
          <a:lstStyle/>
          <a:p>
            <a:pPr lvl="0">
              <a:spcBef>
                <a:spcPct val="0"/>
              </a:spcBef>
            </a:pPr>
            <a:endParaRPr lang="zh-CN" altLang="en-US" dirty="0"/>
          </a:p>
        </p:txBody>
      </p:sp>
      <p:sp>
        <p:nvSpPr>
          <p:cNvPr id="34819"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lstStyle/>
          <a:p>
            <a:pPr lvl="0" algn="r"/>
            <a:fld id="{9A0DB2DC-4C9A-4742-B13C-FB6460FD3503}" type="slidenum">
              <a:rPr lang="zh-CN" altLang="en-US" sz="1200" dirty="0">
                <a:latin typeface="Calibri" panose="020F0502020204030204" pitchFamily="34" charset="0"/>
                <a:ea typeface="宋体" panose="02010600030101010101" pitchFamily="2" charset="-122"/>
              </a:rPr>
              <a:t>8</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幻灯片图像占位符 1"/>
          <p:cNvSpPr>
            <a:spLocks noGrp="1" noRot="1" noChangeAspect="1" noTextEdit="1"/>
          </p:cNvSpPr>
          <p:nvPr>
            <p:ph type="sldImg"/>
          </p:nvPr>
        </p:nvSpPr>
        <p:spPr>
          <a:ln>
            <a:solidFill>
              <a:srgbClr val="000000"/>
            </a:solidFill>
            <a:miter/>
          </a:ln>
        </p:spPr>
      </p:sp>
      <p:sp>
        <p:nvSpPr>
          <p:cNvPr id="36866" name="备注占位符 2"/>
          <p:cNvSpPr>
            <a:spLocks noGrp="1"/>
          </p:cNvSpPr>
          <p:nvPr>
            <p:ph type="body"/>
          </p:nvPr>
        </p:nvSpPr>
        <p:spPr>
          <a:noFill/>
          <a:ln>
            <a:noFill/>
          </a:ln>
        </p:spPr>
        <p:txBody>
          <a:bodyPr wrap="square" lIns="91440" tIns="45720" rIns="91440" bIns="45720" anchor="t" anchorCtr="0"/>
          <a:lstStyle/>
          <a:p>
            <a:pPr lvl="0">
              <a:spcBef>
                <a:spcPct val="0"/>
              </a:spcBef>
            </a:pPr>
            <a:endParaRPr lang="zh-CN" altLang="en-US" dirty="0"/>
          </a:p>
        </p:txBody>
      </p:sp>
      <p:sp>
        <p:nvSpPr>
          <p:cNvPr id="36867"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lstStyle/>
          <a:p>
            <a:pPr lvl="0" algn="r"/>
            <a:fld id="{9A0DB2DC-4C9A-4742-B13C-FB6460FD3503}" type="slidenum">
              <a:rPr lang="zh-CN" altLang="en-US" sz="1200" dirty="0">
                <a:latin typeface="Calibri" panose="020F0502020204030204" pitchFamily="34" charset="0"/>
                <a:ea typeface="宋体" panose="02010600030101010101" pitchFamily="2" charset="-122"/>
              </a:rPr>
              <a:t>9</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幻灯片图像占位符 1"/>
          <p:cNvSpPr>
            <a:spLocks noGrp="1" noRot="1" noChangeAspect="1" noTextEdit="1"/>
          </p:cNvSpPr>
          <p:nvPr>
            <p:ph type="sldImg"/>
          </p:nvPr>
        </p:nvSpPr>
        <p:spPr>
          <a:ln>
            <a:solidFill>
              <a:srgbClr val="000000"/>
            </a:solidFill>
            <a:miter/>
          </a:ln>
        </p:spPr>
      </p:sp>
      <p:sp>
        <p:nvSpPr>
          <p:cNvPr id="39938" name="备注占位符 2"/>
          <p:cNvSpPr>
            <a:spLocks noGrp="1"/>
          </p:cNvSpPr>
          <p:nvPr>
            <p:ph type="body"/>
          </p:nvPr>
        </p:nvSpPr>
        <p:spPr>
          <a:noFill/>
          <a:ln>
            <a:noFill/>
          </a:ln>
        </p:spPr>
        <p:txBody>
          <a:bodyPr wrap="square" lIns="91440" tIns="45720" rIns="91440" bIns="45720" anchor="t" anchorCtr="0"/>
          <a:lstStyle/>
          <a:p>
            <a:pPr lvl="0">
              <a:spcBef>
                <a:spcPct val="0"/>
              </a:spcBef>
            </a:pPr>
            <a:endParaRPr lang="zh-CN" altLang="en-US" dirty="0"/>
          </a:p>
        </p:txBody>
      </p:sp>
      <p:sp>
        <p:nvSpPr>
          <p:cNvPr id="39939" name="灯片编号占位符 3"/>
          <p:cNvSpPr txBox="1">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nchorCtr="0"/>
          <a:lstStyle/>
          <a:p>
            <a:pPr lvl="0" algn="r"/>
            <a:fld id="{9A0DB2DC-4C9A-4742-B13C-FB6460FD3503}" type="slidenum">
              <a:rPr lang="zh-CN" altLang="en-US" sz="1200" dirty="0">
                <a:latin typeface="Calibri" panose="020F0502020204030204" pitchFamily="34" charset="0"/>
                <a:ea typeface="宋体" panose="02010600030101010101" pitchFamily="2" charset="-122"/>
              </a:rPr>
              <a:t>16</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a:lvl1pPr>
          </a:lstStyle>
          <a:p>
            <a:pPr fontAlgn="auto"/>
            <a:r>
              <a:rPr lang="zh-CN" altLang="en-US" strike="noStrike" noProof="1">
                <a:sym typeface="+mn-ea"/>
              </a:rPr>
              <a:t>Click here to edit the master title style</a:t>
            </a:r>
            <a:endParaRPr lang="zh-CN" altLang="en-US" strike="noStrike" noProof="1"/>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a:sym typeface="+mn-ea"/>
              </a:rPr>
              <a:t>Click here to edit the master subtitle style</a:t>
            </a:r>
            <a:endParaRPr lang="zh-CN" altLang="en-US" strike="noStrike" noProof="1"/>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F051D27-EC91-4CDF-8463-02DC15747738}" type="slidenum">
              <a:rPr kumimoji="0" lang="zh-CN" altLang="en-US" sz="12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Arial" panose="020B0604020202020204" pitchFamily="34" charset="0"/>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Arial" panose="020B0604020202020204" pitchFamily="34" charset="0"/>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7_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5F051D27-EC91-4CDF-8463-02DC15747738}"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pPr fontAlgn="auto"/>
            <a:r>
              <a:rPr lang="zh-CN" altLang="en-US" strike="noStrike" noProof="1">
                <a:sym typeface="+mn-ea"/>
              </a:rPr>
              <a:t>Click here to edit the master title style</a:t>
            </a:r>
            <a:endParaRPr lang="zh-CN" altLang="en-US" strike="noStrike" noProof="1"/>
          </a:p>
        </p:txBody>
      </p:sp>
      <p:sp>
        <p:nvSpPr>
          <p:cNvPr id="3" name="内容占位符 2"/>
          <p:cNvSpPr>
            <a:spLocks noGrp="1"/>
          </p:cNvSpPr>
          <p:nvPr>
            <p:ph idx="1" hasCustomPrompt="1"/>
          </p:nvPr>
        </p:nvSpPr>
        <p:spPr/>
        <p:txBody>
          <a:bodyPr/>
          <a:lstStyle/>
          <a:p>
            <a:pPr lvl="1" fontAlgn="auto"/>
            <a:r>
              <a:rPr lang="zh-CN" altLang="en-US" sz="2800" strike="noStrike" noProof="1">
                <a:sym typeface="+mn-ea"/>
              </a:rPr>
              <a:t>Click here to edit the master text style</a:t>
            </a:r>
            <a:endParaRPr lang="zh-CN" altLang="en-US" sz="2800" strike="noStrike" noProof="1"/>
          </a:p>
          <a:p>
            <a:pPr lvl="1" fontAlgn="auto"/>
            <a:r>
              <a:rPr lang="zh-CN" altLang="en-US" sz="2800" strike="noStrike" noProof="1">
                <a:sym typeface="+mn-ea"/>
              </a:rPr>
              <a:t>The second level</a:t>
            </a:r>
            <a:endParaRPr lang="zh-CN" altLang="en-US" sz="2800" strike="noStrike" noProof="1"/>
          </a:p>
          <a:p>
            <a:pPr lvl="2" fontAlgn="auto"/>
            <a:r>
              <a:rPr lang="zh-CN" altLang="en-US" sz="2800" strike="noStrike" noProof="1">
                <a:sym typeface="+mn-ea"/>
              </a:rPr>
              <a:t>The third level</a:t>
            </a:r>
            <a:endParaRPr lang="zh-CN" altLang="en-US" sz="2800" strike="noStrike" noProof="1"/>
          </a:p>
          <a:p>
            <a:pPr lvl="3" fontAlgn="auto"/>
            <a:r>
              <a:rPr lang="zh-CN" altLang="en-US" sz="2800" strike="noStrike" noProof="1">
                <a:sym typeface="+mn-ea"/>
              </a:rPr>
              <a:t>The fourth level</a:t>
            </a:r>
            <a:endParaRPr lang="zh-CN" altLang="en-US" sz="2800" strike="noStrike" noProof="1"/>
          </a:p>
          <a:p>
            <a:pPr lvl="4" fontAlgn="auto"/>
            <a:r>
              <a:rPr lang="zh-CN" altLang="en-US" sz="2800" strike="noStrike" noProof="1">
                <a:sym typeface="+mn-ea"/>
              </a:rPr>
              <a:t>Fifth level</a:t>
            </a:r>
            <a:endParaRPr lang="zh-CN" altLang="en-US" strike="noStrike" noProof="1"/>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F051D27-EC91-4CDF-8463-02DC15747738}" type="slidenum">
              <a:rPr kumimoji="0" lang="zh-CN" altLang="en-US" sz="12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Arial" panose="020B0604020202020204" pitchFamily="34" charset="0"/>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Arial" panose="020B0604020202020204" pitchFamily="34" charset="0"/>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7_标题和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5F051D27-EC91-4CDF-8463-02DC15747738}"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5F051D27-EC91-4CDF-8463-02DC15747738}"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标题和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5F051D27-EC91-4CDF-8463-02DC15747738}"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_标题和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5F051D27-EC91-4CDF-8463-02DC15747738}"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5_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5F051D27-EC91-4CDF-8463-02DC15747738}"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标题和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5F051D27-EC91-4CDF-8463-02DC15747738}"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5F051D27-EC91-4CDF-8463-02DC15747738}"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nchorCtr="0"/>
          <a:lstStyle/>
          <a:p>
            <a:pPr lvl="0"/>
            <a:r>
              <a:rPr lang="zh-CN" altLang="en-US"/>
              <a:t>Click here to edit the master title style</a:t>
            </a:r>
            <a:endParaRPr lang="zh-CN" altLang="en-US" dirty="0"/>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nchor="t" anchorCtr="0"/>
          <a:lstStyle/>
          <a:p>
            <a:pPr lvl="1" indent="-228600"/>
            <a:r>
              <a:rPr lang="zh-CN" altLang="en-US" dirty="0"/>
              <a:t>Click here to edit the master text style</a:t>
            </a:r>
          </a:p>
          <a:p>
            <a:pPr lvl="1" indent="-228600"/>
            <a:r>
              <a:rPr lang="zh-CN" altLang="en-US" dirty="0"/>
              <a:t>The second level</a:t>
            </a:r>
          </a:p>
          <a:p>
            <a:pPr lvl="2" indent="-228600"/>
            <a:r>
              <a:rPr lang="zh-CN" altLang="en-US" dirty="0"/>
              <a:t>The third level</a:t>
            </a:r>
          </a:p>
          <a:p>
            <a:pPr lvl="3" indent="-228600"/>
            <a:r>
              <a:rPr lang="zh-CN" altLang="en-US" dirty="0"/>
              <a:t>The fourth level</a:t>
            </a:r>
          </a:p>
          <a:p>
            <a:pPr lvl="4" indent="-228600"/>
            <a:r>
              <a:rPr lang="zh-CN" altLang="en-US" dirty="0"/>
              <a:t>Fifth level</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ea typeface="Arial" panose="020B0604020202020204" pitchFamily="34" charset="0"/>
                <a:sym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Arial" panose="020B0604020202020204" pitchFamily="34" charset="0"/>
                <a:sym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5F051D27-EC91-4CDF-8463-02DC15747738}" type="slidenum">
              <a:rPr kumimoji="0" lang="zh-CN" altLang="en-US" sz="12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Arial" panose="020B0604020202020204" pitchFamily="34" charset="0"/>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Arial" panose="020B0604020202020204" pitchFamily="34" charset="0"/>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63" r:id="rId9"/>
    <p:sldLayoutId id="2147483669" r:id="rId10"/>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Arial" panose="020B0604020202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Arial" panose="020B0604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bharathkanne/steganography-hiding-mssg-in-image-.git"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图片 3"/>
          <p:cNvPicPr>
            <a:picLocks noChangeAspect="1"/>
          </p:cNvPicPr>
          <p:nvPr/>
        </p:nvPicPr>
        <p:blipFill>
          <a:blip r:embed="rId3"/>
          <a:srcRect l="1042" t="2" b="1042"/>
          <a:stretch>
            <a:fillRect/>
          </a:stretch>
        </p:blipFill>
        <p:spPr>
          <a:xfrm>
            <a:off x="35386" y="21025"/>
            <a:ext cx="12192000" cy="6858000"/>
          </a:xfrm>
          <a:prstGeom prst="rect">
            <a:avLst/>
          </a:prstGeom>
          <a:noFill/>
          <a:ln w="9525">
            <a:noFill/>
          </a:ln>
          <a:effectLst>
            <a:glow rad="127000">
              <a:schemeClr val="accent1">
                <a:alpha val="0"/>
              </a:schemeClr>
            </a:glow>
          </a:effectLst>
        </p:spPr>
      </p:pic>
      <p:cxnSp>
        <p:nvCxnSpPr>
          <p:cNvPr id="5" name="直接连接符 4"/>
          <p:cNvCxnSpPr/>
          <p:nvPr/>
        </p:nvCxnSpPr>
        <p:spPr>
          <a:xfrm>
            <a:off x="259177" y="1094066"/>
            <a:ext cx="5386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259177" y="1094066"/>
            <a:ext cx="0" cy="344646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026734" y="4186516"/>
            <a:ext cx="53879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cxnSpLocks/>
          </p:cNvCxnSpPr>
          <p:nvPr/>
        </p:nvCxnSpPr>
        <p:spPr>
          <a:xfrm>
            <a:off x="6414709" y="740054"/>
            <a:ext cx="17463" cy="34464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3328449" y="742277"/>
            <a:ext cx="31511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589" name="文本框 31"/>
          <p:cNvSpPr txBox="1"/>
          <p:nvPr/>
        </p:nvSpPr>
        <p:spPr>
          <a:xfrm>
            <a:off x="4377690" y="5677524"/>
            <a:ext cx="3698875" cy="523220"/>
          </a:xfrm>
          <a:prstGeom prst="rect">
            <a:avLst/>
          </a:prstGeom>
          <a:noFill/>
          <a:ln w="9525">
            <a:noFill/>
          </a:ln>
        </p:spPr>
        <p:txBody>
          <a:bodyPr anchor="t" anchorCtr="0">
            <a:spAutoFit/>
          </a:bodyPr>
          <a:lstStyle/>
          <a:p>
            <a:r>
              <a:rPr lang="en-US" altLang="zh-CN" sz="2800" b="1" dirty="0">
                <a:solidFill>
                  <a:schemeClr val="bg1"/>
                </a:solidFill>
                <a:latin typeface="Arial" panose="020B0604020202020204" pitchFamily="34" charset="0"/>
                <a:ea typeface="Arial" panose="020B0604020202020204" pitchFamily="34" charset="0"/>
              </a:rPr>
              <a:t>STEGNOGRAPHY</a:t>
            </a:r>
            <a:endParaRPr lang="zh-CN" altLang="en-US" sz="2800" b="1" dirty="0">
              <a:solidFill>
                <a:schemeClr val="bg1"/>
              </a:solidFill>
              <a:latin typeface="Arial" panose="020B0604020202020204" pitchFamily="34" charset="0"/>
              <a:ea typeface="Arial" panose="020B0604020202020204" pitchFamily="34" charset="0"/>
            </a:endParaRPr>
          </a:p>
        </p:txBody>
      </p:sp>
      <p:cxnSp>
        <p:nvCxnSpPr>
          <p:cNvPr id="33" name="直接连接符 32"/>
          <p:cNvCxnSpPr/>
          <p:nvPr/>
        </p:nvCxnSpPr>
        <p:spPr>
          <a:xfrm>
            <a:off x="259177" y="4540529"/>
            <a:ext cx="31511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591" name="文本框 14"/>
          <p:cNvSpPr txBox="1"/>
          <p:nvPr/>
        </p:nvSpPr>
        <p:spPr>
          <a:xfrm>
            <a:off x="126302" y="1841783"/>
            <a:ext cx="6418263" cy="1754326"/>
          </a:xfrm>
          <a:prstGeom prst="rect">
            <a:avLst/>
          </a:prstGeom>
          <a:noFill/>
          <a:ln w="9525">
            <a:noFill/>
          </a:ln>
        </p:spPr>
        <p:txBody>
          <a:bodyPr wrap="square" anchor="t" anchorCtr="0">
            <a:spAutoFit/>
          </a:bodyPr>
          <a:lstStyle/>
          <a:p>
            <a:pPr algn="ctr"/>
            <a:r>
              <a:rPr lang="en-US" altLang="zh-CN" sz="5400" b="1" dirty="0">
                <a:solidFill>
                  <a:schemeClr val="bg1"/>
                </a:solidFill>
                <a:latin typeface="Arial" panose="020B0604020202020204" pitchFamily="34" charset="0"/>
                <a:ea typeface="宋体" panose="02010600030101010101" pitchFamily="2" charset="-122"/>
              </a:rPr>
              <a:t>HIDING MESSAGE IN AN IMAGE</a:t>
            </a:r>
          </a:p>
        </p:txBody>
      </p:sp>
      <p:sp>
        <p:nvSpPr>
          <p:cNvPr id="3" name="Freeform 502">
            <a:extLst>
              <a:ext uri="{FF2B5EF4-FFF2-40B4-BE49-F238E27FC236}">
                <a16:creationId xmlns:a16="http://schemas.microsoft.com/office/drawing/2014/main" id="{EC150652-9C55-1248-FAB0-67AF8C562648}"/>
              </a:ext>
            </a:extLst>
          </p:cNvPr>
          <p:cNvSpPr>
            <a:spLocks noEditPoints="1"/>
          </p:cNvSpPr>
          <p:nvPr/>
        </p:nvSpPr>
        <p:spPr>
          <a:xfrm>
            <a:off x="3549809" y="5701963"/>
            <a:ext cx="587375" cy="434975"/>
          </a:xfrm>
          <a:custGeom>
            <a:avLst/>
            <a:gdLst/>
            <a:ahLst/>
            <a:cxnLst>
              <a:cxn ang="0">
                <a:pos x="581426" y="181731"/>
              </a:cxn>
              <a:cxn ang="0">
                <a:pos x="93248" y="181731"/>
              </a:cxn>
              <a:cxn ang="0">
                <a:pos x="87762" y="192745"/>
              </a:cxn>
              <a:cxn ang="0">
                <a:pos x="0" y="435053"/>
              </a:cxn>
              <a:cxn ang="0">
                <a:pos x="499149" y="435053"/>
              </a:cxn>
              <a:cxn ang="0">
                <a:pos x="586911" y="192745"/>
              </a:cxn>
              <a:cxn ang="0">
                <a:pos x="581426" y="181731"/>
              </a:cxn>
              <a:cxn ang="0">
                <a:pos x="93248" y="165210"/>
              </a:cxn>
              <a:cxn ang="0">
                <a:pos x="499149" y="165210"/>
              </a:cxn>
              <a:cxn ang="0">
                <a:pos x="499149" y="77098"/>
              </a:cxn>
              <a:cxn ang="0">
                <a:pos x="493663" y="71591"/>
              </a:cxn>
              <a:cxn ang="0">
                <a:pos x="224891" y="71591"/>
              </a:cxn>
              <a:cxn ang="0">
                <a:pos x="219406" y="66084"/>
              </a:cxn>
              <a:cxn ang="0">
                <a:pos x="219406" y="27535"/>
              </a:cxn>
              <a:cxn ang="0">
                <a:pos x="191980" y="0"/>
              </a:cxn>
              <a:cxn ang="0">
                <a:pos x="27426" y="0"/>
              </a:cxn>
              <a:cxn ang="0">
                <a:pos x="0" y="27535"/>
              </a:cxn>
              <a:cxn ang="0">
                <a:pos x="0" y="385490"/>
              </a:cxn>
              <a:cxn ang="0">
                <a:pos x="71307" y="187238"/>
              </a:cxn>
              <a:cxn ang="0">
                <a:pos x="93248" y="165210"/>
              </a:cxn>
            </a:cxnLst>
            <a:rect l="0" t="0" r="0" b="0"/>
            <a:pathLst>
              <a:path w="107" h="79">
                <a:moveTo>
                  <a:pt x="106" y="33"/>
                </a:moveTo>
                <a:cubicBezTo>
                  <a:pt x="17" y="33"/>
                  <a:pt x="17" y="33"/>
                  <a:pt x="17" y="33"/>
                </a:cubicBezTo>
                <a:cubicBezTo>
                  <a:pt x="17" y="33"/>
                  <a:pt x="16" y="34"/>
                  <a:pt x="16" y="35"/>
                </a:cubicBezTo>
                <a:cubicBezTo>
                  <a:pt x="0" y="79"/>
                  <a:pt x="0" y="79"/>
                  <a:pt x="0" y="79"/>
                </a:cubicBezTo>
                <a:cubicBezTo>
                  <a:pt x="91" y="79"/>
                  <a:pt x="91" y="79"/>
                  <a:pt x="91" y="79"/>
                </a:cubicBezTo>
                <a:cubicBezTo>
                  <a:pt x="107" y="35"/>
                  <a:pt x="107" y="35"/>
                  <a:pt x="107" y="35"/>
                </a:cubicBezTo>
                <a:cubicBezTo>
                  <a:pt x="107" y="34"/>
                  <a:pt x="107" y="33"/>
                  <a:pt x="106" y="33"/>
                </a:cubicBezTo>
                <a:close/>
                <a:moveTo>
                  <a:pt x="17" y="30"/>
                </a:moveTo>
                <a:cubicBezTo>
                  <a:pt x="91" y="30"/>
                  <a:pt x="91" y="30"/>
                  <a:pt x="91" y="30"/>
                </a:cubicBezTo>
                <a:cubicBezTo>
                  <a:pt x="91" y="14"/>
                  <a:pt x="91" y="14"/>
                  <a:pt x="91" y="14"/>
                </a:cubicBezTo>
                <a:cubicBezTo>
                  <a:pt x="91" y="13"/>
                  <a:pt x="90" y="13"/>
                  <a:pt x="90" y="13"/>
                </a:cubicBezTo>
                <a:cubicBezTo>
                  <a:pt x="41" y="13"/>
                  <a:pt x="41" y="13"/>
                  <a:pt x="41" y="13"/>
                </a:cubicBezTo>
                <a:cubicBezTo>
                  <a:pt x="40" y="13"/>
                  <a:pt x="40" y="12"/>
                  <a:pt x="40" y="12"/>
                </a:cubicBezTo>
                <a:cubicBezTo>
                  <a:pt x="40" y="5"/>
                  <a:pt x="40" y="5"/>
                  <a:pt x="40" y="5"/>
                </a:cubicBezTo>
                <a:cubicBezTo>
                  <a:pt x="40" y="2"/>
                  <a:pt x="38" y="0"/>
                  <a:pt x="35" y="0"/>
                </a:cubicBezTo>
                <a:cubicBezTo>
                  <a:pt x="5" y="0"/>
                  <a:pt x="5" y="0"/>
                  <a:pt x="5" y="0"/>
                </a:cubicBezTo>
                <a:cubicBezTo>
                  <a:pt x="2" y="0"/>
                  <a:pt x="0" y="2"/>
                  <a:pt x="0" y="5"/>
                </a:cubicBezTo>
                <a:cubicBezTo>
                  <a:pt x="0" y="70"/>
                  <a:pt x="0" y="70"/>
                  <a:pt x="0" y="70"/>
                </a:cubicBezTo>
                <a:cubicBezTo>
                  <a:pt x="13" y="34"/>
                  <a:pt x="13" y="34"/>
                  <a:pt x="13" y="34"/>
                </a:cubicBezTo>
                <a:cubicBezTo>
                  <a:pt x="13" y="32"/>
                  <a:pt x="15" y="30"/>
                  <a:pt x="17" y="30"/>
                </a:cubicBezTo>
                <a:close/>
              </a:path>
            </a:pathLst>
          </a:custGeom>
          <a:noFill/>
          <a:ln w="9525" cap="flat" cmpd="sng">
            <a:solidFill>
              <a:schemeClr val="bg1"/>
            </a:solidFill>
            <a:prstDash val="solid"/>
            <a:round/>
            <a:headEnd type="none" w="med" len="med"/>
            <a:tailEnd type="none" w="med" len="med"/>
          </a:ln>
        </p:spPr>
        <p:txBody>
          <a:bodyPr/>
          <a:lstStyle/>
          <a:p>
            <a:endParaRPr lang="en-US" dirty="0"/>
          </a:p>
        </p:txBody>
      </p:sp>
      <p:sp>
        <p:nvSpPr>
          <p:cNvPr id="4" name="Freeform 277">
            <a:extLst>
              <a:ext uri="{FF2B5EF4-FFF2-40B4-BE49-F238E27FC236}">
                <a16:creationId xmlns:a16="http://schemas.microsoft.com/office/drawing/2014/main" id="{ECF46689-70D2-050F-F7A5-95DA781751B0}"/>
              </a:ext>
            </a:extLst>
          </p:cNvPr>
          <p:cNvSpPr>
            <a:spLocks noEditPoints="1"/>
          </p:cNvSpPr>
          <p:nvPr/>
        </p:nvSpPr>
        <p:spPr>
          <a:xfrm>
            <a:off x="7791291" y="5676869"/>
            <a:ext cx="438150" cy="523875"/>
          </a:xfrm>
          <a:custGeom>
            <a:avLst/>
            <a:gdLst/>
            <a:ahLst/>
            <a:cxnLst>
              <a:cxn ang="0">
                <a:pos x="375981" y="200701"/>
              </a:cxn>
              <a:cxn ang="0">
                <a:pos x="345660" y="200701"/>
              </a:cxn>
              <a:cxn ang="0">
                <a:pos x="345660" y="115555"/>
              </a:cxn>
              <a:cxn ang="0">
                <a:pos x="230440" y="0"/>
              </a:cxn>
              <a:cxn ang="0">
                <a:pos x="206183" y="0"/>
              </a:cxn>
              <a:cxn ang="0">
                <a:pos x="90963" y="115555"/>
              </a:cxn>
              <a:cxn ang="0">
                <a:pos x="90963" y="200701"/>
              </a:cxn>
              <a:cxn ang="0">
                <a:pos x="60642" y="200701"/>
              </a:cxn>
              <a:cxn ang="0">
                <a:pos x="0" y="261519"/>
              </a:cxn>
              <a:cxn ang="0">
                <a:pos x="0" y="462220"/>
              </a:cxn>
              <a:cxn ang="0">
                <a:pos x="60642" y="523038"/>
              </a:cxn>
              <a:cxn ang="0">
                <a:pos x="375981" y="523038"/>
              </a:cxn>
              <a:cxn ang="0">
                <a:pos x="436623" y="462220"/>
              </a:cxn>
              <a:cxn ang="0">
                <a:pos x="436623" y="261519"/>
              </a:cxn>
              <a:cxn ang="0">
                <a:pos x="375981" y="200701"/>
              </a:cxn>
              <a:cxn ang="0">
                <a:pos x="254697" y="474383"/>
              </a:cxn>
              <a:cxn ang="0">
                <a:pos x="187990" y="474383"/>
              </a:cxn>
              <a:cxn ang="0">
                <a:pos x="194055" y="389238"/>
              </a:cxn>
              <a:cxn ang="0">
                <a:pos x="175862" y="352747"/>
              </a:cxn>
              <a:cxn ang="0">
                <a:pos x="218312" y="310174"/>
              </a:cxn>
              <a:cxn ang="0">
                <a:pos x="260761" y="352747"/>
              </a:cxn>
              <a:cxn ang="0">
                <a:pos x="242568" y="389238"/>
              </a:cxn>
              <a:cxn ang="0">
                <a:pos x="254697" y="474383"/>
              </a:cxn>
              <a:cxn ang="0">
                <a:pos x="303210" y="200701"/>
              </a:cxn>
              <a:cxn ang="0">
                <a:pos x="133413" y="200701"/>
              </a:cxn>
              <a:cxn ang="0">
                <a:pos x="133413" y="115555"/>
              </a:cxn>
              <a:cxn ang="0">
                <a:pos x="206183" y="42573"/>
              </a:cxn>
              <a:cxn ang="0">
                <a:pos x="230440" y="42573"/>
              </a:cxn>
              <a:cxn ang="0">
                <a:pos x="303210" y="115555"/>
              </a:cxn>
              <a:cxn ang="0">
                <a:pos x="303210" y="200701"/>
              </a:cxn>
            </a:cxnLst>
            <a:rect l="0" t="0" r="0" b="0"/>
            <a:pathLst>
              <a:path w="72" h="86">
                <a:moveTo>
                  <a:pt x="62" y="33"/>
                </a:moveTo>
                <a:cubicBezTo>
                  <a:pt x="57" y="33"/>
                  <a:pt x="57" y="33"/>
                  <a:pt x="57" y="33"/>
                </a:cubicBezTo>
                <a:cubicBezTo>
                  <a:pt x="57" y="19"/>
                  <a:pt x="57" y="19"/>
                  <a:pt x="57" y="19"/>
                </a:cubicBezTo>
                <a:cubicBezTo>
                  <a:pt x="57" y="9"/>
                  <a:pt x="49" y="0"/>
                  <a:pt x="38" y="0"/>
                </a:cubicBezTo>
                <a:cubicBezTo>
                  <a:pt x="34" y="0"/>
                  <a:pt x="34" y="0"/>
                  <a:pt x="34" y="0"/>
                </a:cubicBezTo>
                <a:cubicBezTo>
                  <a:pt x="24" y="0"/>
                  <a:pt x="15" y="9"/>
                  <a:pt x="15" y="19"/>
                </a:cubicBezTo>
                <a:cubicBezTo>
                  <a:pt x="15" y="33"/>
                  <a:pt x="15" y="33"/>
                  <a:pt x="15" y="33"/>
                </a:cubicBezTo>
                <a:cubicBezTo>
                  <a:pt x="10" y="33"/>
                  <a:pt x="10" y="33"/>
                  <a:pt x="10" y="33"/>
                </a:cubicBezTo>
                <a:cubicBezTo>
                  <a:pt x="5" y="33"/>
                  <a:pt x="0" y="37"/>
                  <a:pt x="0" y="43"/>
                </a:cubicBezTo>
                <a:cubicBezTo>
                  <a:pt x="0" y="76"/>
                  <a:pt x="0" y="76"/>
                  <a:pt x="0" y="76"/>
                </a:cubicBezTo>
                <a:cubicBezTo>
                  <a:pt x="0" y="81"/>
                  <a:pt x="5" y="86"/>
                  <a:pt x="10" y="86"/>
                </a:cubicBezTo>
                <a:cubicBezTo>
                  <a:pt x="62" y="86"/>
                  <a:pt x="62" y="86"/>
                  <a:pt x="62" y="86"/>
                </a:cubicBezTo>
                <a:cubicBezTo>
                  <a:pt x="68" y="86"/>
                  <a:pt x="72" y="81"/>
                  <a:pt x="72" y="76"/>
                </a:cubicBezTo>
                <a:cubicBezTo>
                  <a:pt x="72" y="43"/>
                  <a:pt x="72" y="43"/>
                  <a:pt x="72" y="43"/>
                </a:cubicBezTo>
                <a:cubicBezTo>
                  <a:pt x="72" y="37"/>
                  <a:pt x="68" y="33"/>
                  <a:pt x="62" y="33"/>
                </a:cubicBezTo>
                <a:close/>
                <a:moveTo>
                  <a:pt x="42" y="78"/>
                </a:moveTo>
                <a:cubicBezTo>
                  <a:pt x="31" y="78"/>
                  <a:pt x="31" y="78"/>
                  <a:pt x="31" y="78"/>
                </a:cubicBezTo>
                <a:cubicBezTo>
                  <a:pt x="32" y="64"/>
                  <a:pt x="32" y="64"/>
                  <a:pt x="32" y="64"/>
                </a:cubicBezTo>
                <a:cubicBezTo>
                  <a:pt x="30" y="63"/>
                  <a:pt x="29" y="60"/>
                  <a:pt x="29" y="58"/>
                </a:cubicBezTo>
                <a:cubicBezTo>
                  <a:pt x="29" y="54"/>
                  <a:pt x="32" y="51"/>
                  <a:pt x="36" y="51"/>
                </a:cubicBezTo>
                <a:cubicBezTo>
                  <a:pt x="40" y="51"/>
                  <a:pt x="43" y="54"/>
                  <a:pt x="43" y="58"/>
                </a:cubicBezTo>
                <a:cubicBezTo>
                  <a:pt x="43" y="60"/>
                  <a:pt x="42" y="63"/>
                  <a:pt x="40" y="64"/>
                </a:cubicBezTo>
                <a:lnTo>
                  <a:pt x="42" y="78"/>
                </a:lnTo>
                <a:close/>
                <a:moveTo>
                  <a:pt x="50" y="33"/>
                </a:moveTo>
                <a:cubicBezTo>
                  <a:pt x="22" y="33"/>
                  <a:pt x="22" y="33"/>
                  <a:pt x="22" y="33"/>
                </a:cubicBezTo>
                <a:cubicBezTo>
                  <a:pt x="22" y="19"/>
                  <a:pt x="22" y="19"/>
                  <a:pt x="22" y="19"/>
                </a:cubicBezTo>
                <a:cubicBezTo>
                  <a:pt x="22" y="13"/>
                  <a:pt x="28" y="7"/>
                  <a:pt x="34" y="7"/>
                </a:cubicBezTo>
                <a:cubicBezTo>
                  <a:pt x="38" y="7"/>
                  <a:pt x="38" y="7"/>
                  <a:pt x="38" y="7"/>
                </a:cubicBezTo>
                <a:cubicBezTo>
                  <a:pt x="45" y="7"/>
                  <a:pt x="50" y="13"/>
                  <a:pt x="50" y="19"/>
                </a:cubicBezTo>
                <a:lnTo>
                  <a:pt x="50" y="33"/>
                </a:lnTo>
                <a:close/>
              </a:path>
            </a:pathLst>
          </a:custGeom>
          <a:noFill/>
          <a:ln w="9525" cap="flat" cmpd="sng">
            <a:solidFill>
              <a:schemeClr val="bg1"/>
            </a:solidFill>
            <a:prstDash val="solid"/>
            <a:round/>
            <a:headEnd type="none" w="med" len="med"/>
            <a:tailEnd type="none" w="med" len="med"/>
          </a:ln>
        </p:spPr>
        <p:txBody>
          <a:bodyPr/>
          <a:lstStyle/>
          <a:p>
            <a:endParaRPr lang="en-US"/>
          </a:p>
        </p:txBody>
      </p:sp>
      <p:pic>
        <p:nvPicPr>
          <p:cNvPr id="1026" name="Picture 2" descr="Steganography | 0xffd700">
            <a:extLst>
              <a:ext uri="{FF2B5EF4-FFF2-40B4-BE49-F238E27FC236}">
                <a16:creationId xmlns:a16="http://schemas.microsoft.com/office/drawing/2014/main" id="{48564DD0-B239-9D88-1DD7-3B0663A88A5B}"/>
              </a:ext>
            </a:extLst>
          </p:cNvPr>
          <p:cNvPicPr>
            <a:picLocks noChangeAspect="1" noChangeArrowheads="1"/>
          </p:cNvPicPr>
          <p:nvPr/>
        </p:nvPicPr>
        <p:blipFill>
          <a:blip r:embed="rId4" cstate="print">
            <a:alphaModFix amt="17000"/>
            <a:extLst>
              <a:ext uri="{BEBA8EAE-BF5A-486C-A8C5-ECC9F3942E4B}">
                <a14:imgProps xmlns:a14="http://schemas.microsoft.com/office/drawing/2010/main">
                  <a14:imgLayer r:embed="rId5">
                    <a14:imgEffect>
                      <a14:artisticPastelsSmooth/>
                    </a14:imgEffect>
                    <a14:imgEffect>
                      <a14:colorTemperature colorTemp="5440"/>
                    </a14:imgEffect>
                    <a14:imgEffect>
                      <a14:saturation sat="111000"/>
                    </a14:imgEffect>
                  </a14:imgLayer>
                </a14:imgProps>
              </a:ext>
              <a:ext uri="{28A0092B-C50C-407E-A947-70E740481C1C}">
                <a14:useLocalDpi xmlns:a14="http://schemas.microsoft.com/office/drawing/2010/main" val="0"/>
              </a:ext>
            </a:extLst>
          </a:blip>
          <a:srcRect/>
          <a:stretch>
            <a:fillRect/>
          </a:stretch>
        </p:blipFill>
        <p:spPr bwMode="auto">
          <a:xfrm>
            <a:off x="6917322" y="1077242"/>
            <a:ext cx="6562513" cy="4101571"/>
          </a:xfrm>
          <a:prstGeom prst="rect">
            <a:avLst/>
          </a:prstGeom>
          <a:noFill/>
          <a:effectLst>
            <a:glow rad="101600">
              <a:schemeClr val="accent3">
                <a:satMod val="175000"/>
                <a:alpha val="40000"/>
              </a:schemeClr>
            </a:glow>
            <a:outerShdw blurRad="241300" dist="50800" dir="5400000" sx="102000" sy="102000" algn="ctr" rotWithShape="0">
              <a:srgbClr val="000000">
                <a:alpha val="0"/>
              </a:srgbClr>
            </a:outerShdw>
          </a:effectLst>
          <a:scene3d>
            <a:camera prst="perspectiveFront"/>
            <a:lightRig rig="chilly" dir="t"/>
          </a:scene3d>
          <a:sp3d prstMaterial="plastic"/>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Block diagram of encryption along with steganography | Download Scientific  Diagram">
            <a:extLst>
              <a:ext uri="{FF2B5EF4-FFF2-40B4-BE49-F238E27FC236}">
                <a16:creationId xmlns:a16="http://schemas.microsoft.com/office/drawing/2014/main" id="{2203C996-A9CE-D72C-41AC-3910A023E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75" y="1652588"/>
            <a:ext cx="8096250" cy="35528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BE89CBD-3ABA-521F-B41B-C2CFC7C94010}"/>
              </a:ext>
            </a:extLst>
          </p:cNvPr>
          <p:cNvSpPr txBox="1"/>
          <p:nvPr/>
        </p:nvSpPr>
        <p:spPr>
          <a:xfrm>
            <a:off x="4188362" y="5205412"/>
            <a:ext cx="3815275" cy="369332"/>
          </a:xfrm>
          <a:prstGeom prst="rect">
            <a:avLst/>
          </a:prstGeom>
          <a:noFill/>
        </p:spPr>
        <p:txBody>
          <a:bodyPr wrap="none" rtlCol="0">
            <a:spAutoFit/>
          </a:bodyPr>
          <a:lstStyle/>
          <a:p>
            <a:r>
              <a:rPr lang="en-US" dirty="0">
                <a:solidFill>
                  <a:schemeClr val="bg1"/>
                </a:solidFill>
              </a:rPr>
              <a:t>Steganographic model with encryption</a:t>
            </a:r>
            <a:endParaRPr lang="en-IN"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CB7AF-3F38-4088-107F-C216F6A61D8E}"/>
              </a:ext>
            </a:extLst>
          </p:cNvPr>
          <p:cNvSpPr>
            <a:spLocks noGrp="1"/>
          </p:cNvSpPr>
          <p:nvPr>
            <p:ph type="title"/>
          </p:nvPr>
        </p:nvSpPr>
        <p:spPr/>
        <p:txBody>
          <a:bodyPr/>
          <a:lstStyle/>
          <a:p>
            <a:r>
              <a:rPr lang="en-US" b="1" cap="all" dirty="0">
                <a:solidFill>
                  <a:schemeClr val="bg1"/>
                </a:solidFill>
              </a:rPr>
              <a:t>Encryption algorithm:</a:t>
            </a:r>
            <a:endParaRPr lang="en-IN" b="1" cap="all" dirty="0">
              <a:solidFill>
                <a:schemeClr val="bg1"/>
              </a:solidFill>
            </a:endParaRPr>
          </a:p>
        </p:txBody>
      </p:sp>
      <p:sp>
        <p:nvSpPr>
          <p:cNvPr id="5" name="Content Placeholder 4">
            <a:extLst>
              <a:ext uri="{FF2B5EF4-FFF2-40B4-BE49-F238E27FC236}">
                <a16:creationId xmlns:a16="http://schemas.microsoft.com/office/drawing/2014/main" id="{63E56D58-CAC4-A32F-B644-C8EACD356598}"/>
              </a:ext>
            </a:extLst>
          </p:cNvPr>
          <p:cNvSpPr>
            <a:spLocks noGrp="1"/>
          </p:cNvSpPr>
          <p:nvPr>
            <p:ph idx="1"/>
          </p:nvPr>
        </p:nvSpPr>
        <p:spPr>
          <a:xfrm>
            <a:off x="838200" y="1690688"/>
            <a:ext cx="7061200" cy="3151188"/>
          </a:xfrm>
        </p:spPr>
        <p:txBody>
          <a:bodyPr/>
          <a:lstStyle/>
          <a:p>
            <a:pPr marL="0" indent="0" algn="just"/>
            <a:r>
              <a:rPr lang="en-IN" sz="1600" dirty="0">
                <a:solidFill>
                  <a:schemeClr val="bg1"/>
                </a:solidFill>
              </a:rPr>
              <a:t>import cv2</a:t>
            </a:r>
          </a:p>
          <a:p>
            <a:pPr marL="0" indent="0" algn="just"/>
            <a:r>
              <a:rPr lang="en-IN" sz="1600" dirty="0">
                <a:solidFill>
                  <a:schemeClr val="bg1"/>
                </a:solidFill>
              </a:rPr>
              <a:t>import </a:t>
            </a:r>
            <a:r>
              <a:rPr lang="en-IN" sz="1600" dirty="0" err="1">
                <a:solidFill>
                  <a:schemeClr val="bg1"/>
                </a:solidFill>
              </a:rPr>
              <a:t>os</a:t>
            </a:r>
            <a:endParaRPr lang="en-IN" sz="1600" dirty="0">
              <a:solidFill>
                <a:schemeClr val="bg1"/>
              </a:solidFill>
            </a:endParaRPr>
          </a:p>
          <a:p>
            <a:pPr marL="0" indent="0" algn="just"/>
            <a:r>
              <a:rPr lang="en-IN" sz="1600" dirty="0">
                <a:solidFill>
                  <a:schemeClr val="bg1"/>
                </a:solidFill>
              </a:rPr>
              <a:t>import string</a:t>
            </a:r>
          </a:p>
          <a:p>
            <a:pPr marL="0" indent="0" algn="just"/>
            <a:r>
              <a:rPr lang="en-IN" sz="1600" dirty="0" err="1">
                <a:solidFill>
                  <a:schemeClr val="bg1"/>
                </a:solidFill>
              </a:rPr>
              <a:t>img</a:t>
            </a:r>
            <a:r>
              <a:rPr lang="en-IN" sz="1600" dirty="0">
                <a:solidFill>
                  <a:schemeClr val="bg1"/>
                </a:solidFill>
              </a:rPr>
              <a:t> = cv2.imread(</a:t>
            </a:r>
            <a:r>
              <a:rPr lang="en-IN" sz="1600" dirty="0" err="1">
                <a:solidFill>
                  <a:schemeClr val="bg1"/>
                </a:solidFill>
              </a:rPr>
              <a:t>r"C</a:t>
            </a:r>
            <a:r>
              <a:rPr lang="en-IN" sz="1600" dirty="0">
                <a:solidFill>
                  <a:schemeClr val="bg1"/>
                </a:solidFill>
              </a:rPr>
              <a:t>:\Users\bhara.KBHARATH\Desktop\stego\me.jpg")</a:t>
            </a:r>
          </a:p>
          <a:p>
            <a:pPr marL="0" indent="0" algn="just"/>
            <a:r>
              <a:rPr lang="en-IN" sz="1600" dirty="0">
                <a:solidFill>
                  <a:schemeClr val="bg1"/>
                </a:solidFill>
              </a:rPr>
              <a:t>if </a:t>
            </a:r>
            <a:r>
              <a:rPr lang="en-IN" sz="1600" dirty="0" err="1">
                <a:solidFill>
                  <a:schemeClr val="bg1"/>
                </a:solidFill>
              </a:rPr>
              <a:t>img</a:t>
            </a:r>
            <a:r>
              <a:rPr lang="en-IN" sz="1600" dirty="0">
                <a:solidFill>
                  <a:schemeClr val="bg1"/>
                </a:solidFill>
              </a:rPr>
              <a:t> is None:</a:t>
            </a:r>
          </a:p>
          <a:p>
            <a:pPr marL="0" indent="0" algn="just"/>
            <a:r>
              <a:rPr lang="en-IN" sz="1600" dirty="0">
                <a:solidFill>
                  <a:schemeClr val="bg1"/>
                </a:solidFill>
              </a:rPr>
              <a:t>    print("Error: Image not found.")</a:t>
            </a:r>
          </a:p>
          <a:p>
            <a:pPr marL="0" indent="0" algn="just"/>
            <a:r>
              <a:rPr lang="en-IN" sz="1600" dirty="0">
                <a:solidFill>
                  <a:schemeClr val="bg1"/>
                </a:solidFill>
              </a:rPr>
              <a:t>    exit()</a:t>
            </a:r>
          </a:p>
          <a:p>
            <a:pPr marL="0" indent="0" algn="just"/>
            <a:r>
              <a:rPr lang="en-IN" sz="1600" dirty="0" err="1">
                <a:solidFill>
                  <a:schemeClr val="bg1"/>
                </a:solidFill>
              </a:rPr>
              <a:t>msg</a:t>
            </a:r>
            <a:r>
              <a:rPr lang="en-IN" sz="1600" dirty="0">
                <a:solidFill>
                  <a:schemeClr val="bg1"/>
                </a:solidFill>
              </a:rPr>
              <a:t> = input("Enter </a:t>
            </a:r>
            <a:r>
              <a:rPr lang="en-IN" sz="1600" dirty="0" err="1">
                <a:solidFill>
                  <a:schemeClr val="bg1"/>
                </a:solidFill>
              </a:rPr>
              <a:t>secert</a:t>
            </a:r>
            <a:r>
              <a:rPr lang="en-IN" sz="1600" dirty="0">
                <a:solidFill>
                  <a:schemeClr val="bg1"/>
                </a:solidFill>
              </a:rPr>
              <a:t> message")</a:t>
            </a:r>
          </a:p>
          <a:p>
            <a:pPr marL="0" indent="0" algn="just"/>
            <a:r>
              <a:rPr lang="en-IN" sz="1600" dirty="0">
                <a:solidFill>
                  <a:schemeClr val="bg1"/>
                </a:solidFill>
              </a:rPr>
              <a:t>password = input("Enter password")</a:t>
            </a:r>
          </a:p>
          <a:p>
            <a:pPr marL="0" indent="0" algn="just"/>
            <a:r>
              <a:rPr lang="en-IN" sz="1600" dirty="0">
                <a:solidFill>
                  <a:schemeClr val="bg1"/>
                </a:solidFill>
              </a:rPr>
              <a:t>d={}</a:t>
            </a:r>
          </a:p>
          <a:p>
            <a:pPr marL="0" indent="0" algn="just"/>
            <a:r>
              <a:rPr lang="en-IN" sz="1600" dirty="0">
                <a:solidFill>
                  <a:schemeClr val="bg1"/>
                </a:solidFill>
              </a:rPr>
              <a:t>c={}</a:t>
            </a:r>
          </a:p>
          <a:p>
            <a:pPr marL="0" indent="0" algn="just"/>
            <a:r>
              <a:rPr lang="en-IN" sz="1600" dirty="0">
                <a:solidFill>
                  <a:schemeClr val="bg1"/>
                </a:solidFill>
              </a:rPr>
              <a:t>for </a:t>
            </a:r>
            <a:r>
              <a:rPr lang="en-IN" sz="1600" dirty="0" err="1">
                <a:solidFill>
                  <a:schemeClr val="bg1"/>
                </a:solidFill>
              </a:rPr>
              <a:t>i</a:t>
            </a:r>
            <a:r>
              <a:rPr lang="en-IN" sz="1600" dirty="0">
                <a:solidFill>
                  <a:schemeClr val="bg1"/>
                </a:solidFill>
              </a:rPr>
              <a:t> in range(255):</a:t>
            </a:r>
          </a:p>
          <a:p>
            <a:pPr marL="0" indent="0" algn="just"/>
            <a:r>
              <a:rPr lang="en-IN" sz="1600" dirty="0">
                <a:solidFill>
                  <a:schemeClr val="bg1"/>
                </a:solidFill>
              </a:rPr>
              <a:t>    d[chr(</a:t>
            </a:r>
            <a:r>
              <a:rPr lang="en-IN" sz="1600" dirty="0" err="1">
                <a:solidFill>
                  <a:schemeClr val="bg1"/>
                </a:solidFill>
              </a:rPr>
              <a:t>i</a:t>
            </a:r>
            <a:r>
              <a:rPr lang="en-IN" sz="1600" dirty="0">
                <a:solidFill>
                  <a:schemeClr val="bg1"/>
                </a:solidFill>
              </a:rPr>
              <a:t>)]=</a:t>
            </a:r>
            <a:r>
              <a:rPr lang="en-IN" sz="1600" dirty="0" err="1">
                <a:solidFill>
                  <a:schemeClr val="bg1"/>
                </a:solidFill>
              </a:rPr>
              <a:t>i</a:t>
            </a:r>
            <a:endParaRPr lang="en-IN" sz="1600" dirty="0">
              <a:solidFill>
                <a:schemeClr val="bg1"/>
              </a:solidFill>
            </a:endParaRPr>
          </a:p>
          <a:p>
            <a:pPr marL="0" indent="0" algn="just"/>
            <a:r>
              <a:rPr lang="en-IN" sz="1600" dirty="0">
                <a:solidFill>
                  <a:schemeClr val="bg1"/>
                </a:solidFill>
              </a:rPr>
              <a:t>    c[</a:t>
            </a:r>
            <a:r>
              <a:rPr lang="en-IN" sz="1600" dirty="0" err="1">
                <a:solidFill>
                  <a:schemeClr val="bg1"/>
                </a:solidFill>
              </a:rPr>
              <a:t>i</a:t>
            </a:r>
            <a:r>
              <a:rPr lang="en-IN" sz="1600" dirty="0">
                <a:solidFill>
                  <a:schemeClr val="bg1"/>
                </a:solidFill>
              </a:rPr>
              <a:t>] = chr(</a:t>
            </a:r>
            <a:r>
              <a:rPr lang="en-IN" sz="1600" dirty="0" err="1">
                <a:solidFill>
                  <a:schemeClr val="bg1"/>
                </a:solidFill>
              </a:rPr>
              <a:t>i</a:t>
            </a:r>
            <a:r>
              <a:rPr lang="en-IN" sz="1600" dirty="0">
                <a:solidFill>
                  <a:schemeClr val="bg1"/>
                </a:solidFill>
              </a:rPr>
              <a:t>)</a:t>
            </a:r>
          </a:p>
        </p:txBody>
      </p:sp>
      <p:sp>
        <p:nvSpPr>
          <p:cNvPr id="6" name="TextBox 5">
            <a:extLst>
              <a:ext uri="{FF2B5EF4-FFF2-40B4-BE49-F238E27FC236}">
                <a16:creationId xmlns:a16="http://schemas.microsoft.com/office/drawing/2014/main" id="{580CCA35-0CA7-85C0-38B6-1F9C710BBD39}"/>
              </a:ext>
            </a:extLst>
          </p:cNvPr>
          <p:cNvSpPr txBox="1"/>
          <p:nvPr/>
        </p:nvSpPr>
        <p:spPr>
          <a:xfrm>
            <a:off x="8128000" y="1718221"/>
            <a:ext cx="3657600" cy="3231654"/>
          </a:xfrm>
          <a:prstGeom prst="rect">
            <a:avLst/>
          </a:prstGeom>
          <a:noFill/>
        </p:spPr>
        <p:txBody>
          <a:bodyPr wrap="square" rtlCol="0">
            <a:spAutoFit/>
          </a:bodyPr>
          <a:lstStyle/>
          <a:p>
            <a:pPr marL="285750" indent="-285750" algn="just">
              <a:buFont typeface="Arial" panose="020B0604020202020204" pitchFamily="34" charset="0"/>
              <a:buChar char="•"/>
            </a:pPr>
            <a:r>
              <a:rPr lang="en-IN" sz="1600" dirty="0">
                <a:solidFill>
                  <a:schemeClr val="bg1"/>
                </a:solidFill>
              </a:rPr>
              <a:t>m=0</a:t>
            </a:r>
          </a:p>
          <a:p>
            <a:pPr marL="285750" indent="-285750" algn="just">
              <a:buFont typeface="Arial" panose="020B0604020202020204" pitchFamily="34" charset="0"/>
              <a:buChar char="•"/>
            </a:pPr>
            <a:r>
              <a:rPr lang="en-IN" sz="1600" dirty="0">
                <a:solidFill>
                  <a:schemeClr val="bg1"/>
                </a:solidFill>
              </a:rPr>
              <a:t>n=0</a:t>
            </a:r>
          </a:p>
          <a:p>
            <a:pPr marL="285750" indent="-285750" algn="just">
              <a:buFont typeface="Arial" panose="020B0604020202020204" pitchFamily="34" charset="0"/>
              <a:buChar char="•"/>
            </a:pPr>
            <a:r>
              <a:rPr lang="en-IN" sz="1600" dirty="0">
                <a:solidFill>
                  <a:schemeClr val="bg1"/>
                </a:solidFill>
              </a:rPr>
              <a:t>z=0</a:t>
            </a:r>
          </a:p>
          <a:p>
            <a:pPr marL="285750" indent="-285750" algn="just">
              <a:buFont typeface="Arial" panose="020B0604020202020204" pitchFamily="34" charset="0"/>
              <a:buChar char="•"/>
            </a:pPr>
            <a:r>
              <a:rPr lang="en-IN" sz="1600" dirty="0">
                <a:solidFill>
                  <a:schemeClr val="bg1"/>
                </a:solidFill>
              </a:rPr>
              <a:t>for </a:t>
            </a:r>
            <a:r>
              <a:rPr lang="en-IN" sz="1600" dirty="0" err="1">
                <a:solidFill>
                  <a:schemeClr val="bg1"/>
                </a:solidFill>
              </a:rPr>
              <a:t>i</a:t>
            </a:r>
            <a:r>
              <a:rPr lang="en-IN" sz="1600" dirty="0">
                <a:solidFill>
                  <a:schemeClr val="bg1"/>
                </a:solidFill>
              </a:rPr>
              <a:t> in range(</a:t>
            </a:r>
            <a:r>
              <a:rPr lang="en-IN" sz="1600" dirty="0" err="1">
                <a:solidFill>
                  <a:schemeClr val="bg1"/>
                </a:solidFill>
              </a:rPr>
              <a:t>len</a:t>
            </a:r>
            <a:r>
              <a:rPr lang="en-IN" sz="1600" dirty="0">
                <a:solidFill>
                  <a:schemeClr val="bg1"/>
                </a:solidFill>
              </a:rPr>
              <a:t>(</a:t>
            </a:r>
            <a:r>
              <a:rPr lang="en-IN" sz="1600" dirty="0" err="1">
                <a:solidFill>
                  <a:schemeClr val="bg1"/>
                </a:solidFill>
              </a:rPr>
              <a:t>msg</a:t>
            </a:r>
            <a:r>
              <a:rPr lang="en-IN" sz="1600" dirty="0">
                <a:solidFill>
                  <a:schemeClr val="bg1"/>
                </a:solidFill>
              </a:rPr>
              <a:t>)):</a:t>
            </a:r>
          </a:p>
          <a:p>
            <a:pPr marL="285750" indent="-285750" algn="just">
              <a:buFont typeface="Arial" panose="020B0604020202020204" pitchFamily="34" charset="0"/>
              <a:buChar char="•"/>
            </a:pPr>
            <a:r>
              <a:rPr lang="en-IN" sz="1600" dirty="0">
                <a:solidFill>
                  <a:schemeClr val="bg1"/>
                </a:solidFill>
              </a:rPr>
              <a:t>    </a:t>
            </a:r>
            <a:r>
              <a:rPr lang="en-IN" sz="1600" dirty="0" err="1">
                <a:solidFill>
                  <a:schemeClr val="bg1"/>
                </a:solidFill>
              </a:rPr>
              <a:t>img</a:t>
            </a:r>
            <a:r>
              <a:rPr lang="en-IN" sz="1600" dirty="0">
                <a:solidFill>
                  <a:schemeClr val="bg1"/>
                </a:solidFill>
              </a:rPr>
              <a:t>[</a:t>
            </a:r>
            <a:r>
              <a:rPr lang="en-IN" sz="1600" dirty="0" err="1">
                <a:solidFill>
                  <a:schemeClr val="bg1"/>
                </a:solidFill>
              </a:rPr>
              <a:t>n,m,z</a:t>
            </a:r>
            <a:r>
              <a:rPr lang="en-IN" sz="1600" dirty="0">
                <a:solidFill>
                  <a:schemeClr val="bg1"/>
                </a:solidFill>
              </a:rPr>
              <a:t>] = d[</a:t>
            </a:r>
            <a:r>
              <a:rPr lang="en-IN" sz="1600" dirty="0" err="1">
                <a:solidFill>
                  <a:schemeClr val="bg1"/>
                </a:solidFill>
              </a:rPr>
              <a:t>msg</a:t>
            </a:r>
            <a:r>
              <a:rPr lang="en-IN" sz="1600" dirty="0">
                <a:solidFill>
                  <a:schemeClr val="bg1"/>
                </a:solidFill>
              </a:rPr>
              <a:t>[</a:t>
            </a:r>
            <a:r>
              <a:rPr lang="en-IN" sz="1600" dirty="0" err="1">
                <a:solidFill>
                  <a:schemeClr val="bg1"/>
                </a:solidFill>
              </a:rPr>
              <a:t>i</a:t>
            </a:r>
            <a:r>
              <a:rPr lang="en-IN" sz="1600" dirty="0">
                <a:solidFill>
                  <a:schemeClr val="bg1"/>
                </a:solidFill>
              </a:rPr>
              <a:t>]]</a:t>
            </a:r>
          </a:p>
          <a:p>
            <a:pPr marL="285750" indent="-285750" algn="just">
              <a:buFont typeface="Arial" panose="020B0604020202020204" pitchFamily="34" charset="0"/>
              <a:buChar char="•"/>
            </a:pPr>
            <a:r>
              <a:rPr lang="en-IN" sz="1600" dirty="0">
                <a:solidFill>
                  <a:schemeClr val="bg1"/>
                </a:solidFill>
              </a:rPr>
              <a:t>    n=n+1</a:t>
            </a:r>
          </a:p>
          <a:p>
            <a:pPr marL="285750" indent="-285750" algn="just">
              <a:buFont typeface="Arial" panose="020B0604020202020204" pitchFamily="34" charset="0"/>
              <a:buChar char="•"/>
            </a:pPr>
            <a:r>
              <a:rPr lang="en-IN" sz="1600" dirty="0">
                <a:solidFill>
                  <a:schemeClr val="bg1"/>
                </a:solidFill>
              </a:rPr>
              <a:t>    m=m+1</a:t>
            </a:r>
          </a:p>
          <a:p>
            <a:pPr marL="285750" indent="-285750" algn="just">
              <a:buFont typeface="Arial" panose="020B0604020202020204" pitchFamily="34" charset="0"/>
              <a:buChar char="•"/>
            </a:pPr>
            <a:r>
              <a:rPr lang="en-IN" sz="1600" dirty="0">
                <a:solidFill>
                  <a:schemeClr val="bg1"/>
                </a:solidFill>
              </a:rPr>
              <a:t>    z=(z+1)%3</a:t>
            </a:r>
          </a:p>
          <a:p>
            <a:pPr marL="285750" indent="-285750" algn="just">
              <a:buFont typeface="Arial" panose="020B0604020202020204" pitchFamily="34" charset="0"/>
              <a:buChar char="•"/>
            </a:pPr>
            <a:r>
              <a:rPr lang="en-IN" sz="1600" dirty="0">
                <a:solidFill>
                  <a:schemeClr val="bg1"/>
                </a:solidFill>
              </a:rPr>
              <a:t>cv2.imwrite("Encryptedmsg.jpg",</a:t>
            </a:r>
            <a:r>
              <a:rPr lang="en-IN" sz="1600" dirty="0" err="1">
                <a:solidFill>
                  <a:schemeClr val="bg1"/>
                </a:solidFill>
              </a:rPr>
              <a:t>img</a:t>
            </a:r>
            <a:r>
              <a:rPr lang="en-IN" sz="1600" dirty="0">
                <a:solidFill>
                  <a:schemeClr val="bg1"/>
                </a:solidFill>
              </a:rPr>
              <a:t>)</a:t>
            </a:r>
          </a:p>
          <a:p>
            <a:pPr marL="285750" indent="-285750" algn="just">
              <a:buFont typeface="Arial" panose="020B0604020202020204" pitchFamily="34" charset="0"/>
              <a:buChar char="•"/>
            </a:pPr>
            <a:r>
              <a:rPr lang="en-IN" sz="1600" dirty="0" err="1">
                <a:solidFill>
                  <a:schemeClr val="bg1"/>
                </a:solidFill>
              </a:rPr>
              <a:t>os.system</a:t>
            </a:r>
            <a:r>
              <a:rPr lang="en-IN" sz="1600" dirty="0">
                <a:solidFill>
                  <a:schemeClr val="bg1"/>
                </a:solidFill>
              </a:rPr>
              <a:t>("start Encryptedmsg.jpg")</a:t>
            </a:r>
          </a:p>
          <a:p>
            <a:pPr marL="571500" indent="-571500">
              <a:buFont typeface="Arial" panose="020B0604020202020204" pitchFamily="34" charset="0"/>
              <a:buChar char="•"/>
            </a:pPr>
            <a:endParaRPr lang="en-IN" sz="4400" dirty="0">
              <a:solidFill>
                <a:schemeClr val="bg1"/>
              </a:solidFill>
              <a:latin typeface="+mj-lt"/>
            </a:endParaRPr>
          </a:p>
        </p:txBody>
      </p:sp>
    </p:spTree>
    <p:extLst>
      <p:ext uri="{BB962C8B-B14F-4D97-AF65-F5344CB8AC3E}">
        <p14:creationId xmlns:p14="http://schemas.microsoft.com/office/powerpoint/2010/main" val="4197344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429D6-C812-8D81-5408-6D8894F32915}"/>
              </a:ext>
            </a:extLst>
          </p:cNvPr>
          <p:cNvSpPr>
            <a:spLocks noGrp="1"/>
          </p:cNvSpPr>
          <p:nvPr>
            <p:ph type="title"/>
          </p:nvPr>
        </p:nvSpPr>
        <p:spPr/>
        <p:txBody>
          <a:bodyPr/>
          <a:lstStyle/>
          <a:p>
            <a:r>
              <a:rPr lang="en-US" sz="3200" b="1" cap="all" dirty="0">
                <a:solidFill>
                  <a:schemeClr val="bg1"/>
                </a:solidFill>
              </a:rPr>
              <a:t>Decryption algorithm:</a:t>
            </a:r>
            <a:endParaRPr lang="en-IN" sz="3200" b="1" cap="all" dirty="0">
              <a:solidFill>
                <a:schemeClr val="bg1"/>
              </a:solidFill>
            </a:endParaRPr>
          </a:p>
        </p:txBody>
      </p:sp>
      <p:sp>
        <p:nvSpPr>
          <p:cNvPr id="3" name="Content Placeholder 2">
            <a:extLst>
              <a:ext uri="{FF2B5EF4-FFF2-40B4-BE49-F238E27FC236}">
                <a16:creationId xmlns:a16="http://schemas.microsoft.com/office/drawing/2014/main" id="{81DC3E03-5AF2-4520-9A29-5006B422716F}"/>
              </a:ext>
            </a:extLst>
          </p:cNvPr>
          <p:cNvSpPr>
            <a:spLocks noGrp="1"/>
          </p:cNvSpPr>
          <p:nvPr>
            <p:ph idx="1"/>
          </p:nvPr>
        </p:nvSpPr>
        <p:spPr>
          <a:xfrm>
            <a:off x="838200" y="1825624"/>
            <a:ext cx="10515600" cy="8194675"/>
          </a:xfrm>
        </p:spPr>
        <p:txBody>
          <a:bodyPr/>
          <a:lstStyle/>
          <a:p>
            <a:r>
              <a:rPr lang="en-IN" sz="1600" dirty="0">
                <a:solidFill>
                  <a:schemeClr val="bg1"/>
                </a:solidFill>
              </a:rPr>
              <a:t>message =""</a:t>
            </a:r>
          </a:p>
          <a:p>
            <a:r>
              <a:rPr lang="en-IN" sz="1600" dirty="0">
                <a:solidFill>
                  <a:schemeClr val="bg1"/>
                </a:solidFill>
              </a:rPr>
              <a:t>n=0</a:t>
            </a:r>
          </a:p>
          <a:p>
            <a:r>
              <a:rPr lang="en-IN" sz="1600" dirty="0">
                <a:solidFill>
                  <a:schemeClr val="bg1"/>
                </a:solidFill>
              </a:rPr>
              <a:t>m=0</a:t>
            </a:r>
          </a:p>
          <a:p>
            <a:r>
              <a:rPr lang="en-IN" sz="1600" dirty="0">
                <a:solidFill>
                  <a:schemeClr val="bg1"/>
                </a:solidFill>
              </a:rPr>
              <a:t>z=0</a:t>
            </a:r>
          </a:p>
          <a:p>
            <a:r>
              <a:rPr lang="en-IN" sz="1600" dirty="0">
                <a:solidFill>
                  <a:schemeClr val="bg1"/>
                </a:solidFill>
              </a:rPr>
              <a:t>pas = input("Enter passcode for Decryption")</a:t>
            </a:r>
          </a:p>
          <a:p>
            <a:r>
              <a:rPr lang="en-IN" sz="1600" dirty="0">
                <a:solidFill>
                  <a:schemeClr val="bg1"/>
                </a:solidFill>
              </a:rPr>
              <a:t>if password == pas:</a:t>
            </a:r>
          </a:p>
          <a:p>
            <a:r>
              <a:rPr lang="en-IN" sz="1600" dirty="0">
                <a:solidFill>
                  <a:schemeClr val="bg1"/>
                </a:solidFill>
              </a:rPr>
              <a:t>    for </a:t>
            </a:r>
            <a:r>
              <a:rPr lang="en-IN" sz="1600" dirty="0" err="1">
                <a:solidFill>
                  <a:schemeClr val="bg1"/>
                </a:solidFill>
              </a:rPr>
              <a:t>i</a:t>
            </a:r>
            <a:r>
              <a:rPr lang="en-IN" sz="1600" dirty="0">
                <a:solidFill>
                  <a:schemeClr val="bg1"/>
                </a:solidFill>
              </a:rPr>
              <a:t> in range(</a:t>
            </a:r>
            <a:r>
              <a:rPr lang="en-IN" sz="1600" dirty="0" err="1">
                <a:solidFill>
                  <a:schemeClr val="bg1"/>
                </a:solidFill>
              </a:rPr>
              <a:t>len</a:t>
            </a:r>
            <a:r>
              <a:rPr lang="en-IN" sz="1600" dirty="0">
                <a:solidFill>
                  <a:schemeClr val="bg1"/>
                </a:solidFill>
              </a:rPr>
              <a:t>(</a:t>
            </a:r>
            <a:r>
              <a:rPr lang="en-IN" sz="1600" dirty="0" err="1">
                <a:solidFill>
                  <a:schemeClr val="bg1"/>
                </a:solidFill>
              </a:rPr>
              <a:t>msg</a:t>
            </a:r>
            <a:r>
              <a:rPr lang="en-IN" sz="1600" dirty="0">
                <a:solidFill>
                  <a:schemeClr val="bg1"/>
                </a:solidFill>
              </a:rPr>
              <a:t>)):</a:t>
            </a:r>
          </a:p>
          <a:p>
            <a:r>
              <a:rPr lang="en-IN" sz="1600" dirty="0">
                <a:solidFill>
                  <a:schemeClr val="bg1"/>
                </a:solidFill>
              </a:rPr>
              <a:t>        message = message + c[</a:t>
            </a:r>
            <a:r>
              <a:rPr lang="en-IN" sz="1600" dirty="0" err="1">
                <a:solidFill>
                  <a:schemeClr val="bg1"/>
                </a:solidFill>
              </a:rPr>
              <a:t>img</a:t>
            </a:r>
            <a:r>
              <a:rPr lang="en-IN" sz="1600" dirty="0">
                <a:solidFill>
                  <a:schemeClr val="bg1"/>
                </a:solidFill>
              </a:rPr>
              <a:t>[</a:t>
            </a:r>
            <a:r>
              <a:rPr lang="en-IN" sz="1600" dirty="0" err="1">
                <a:solidFill>
                  <a:schemeClr val="bg1"/>
                </a:solidFill>
              </a:rPr>
              <a:t>n,m,z</a:t>
            </a:r>
            <a:r>
              <a:rPr lang="en-IN" sz="1600" dirty="0">
                <a:solidFill>
                  <a:schemeClr val="bg1"/>
                </a:solidFill>
              </a:rPr>
              <a:t>]]</a:t>
            </a:r>
          </a:p>
          <a:p>
            <a:r>
              <a:rPr lang="en-IN" sz="1600" dirty="0">
                <a:solidFill>
                  <a:schemeClr val="bg1"/>
                </a:solidFill>
              </a:rPr>
              <a:t>        n=n+1</a:t>
            </a:r>
          </a:p>
          <a:p>
            <a:r>
              <a:rPr lang="en-IN" sz="1600" dirty="0">
                <a:solidFill>
                  <a:schemeClr val="bg1"/>
                </a:solidFill>
              </a:rPr>
              <a:t>        m=m+1</a:t>
            </a:r>
          </a:p>
          <a:p>
            <a:r>
              <a:rPr lang="en-IN" sz="1600" dirty="0">
                <a:solidFill>
                  <a:schemeClr val="bg1"/>
                </a:solidFill>
              </a:rPr>
              <a:t>        z=(z+1) % 3</a:t>
            </a:r>
          </a:p>
          <a:p>
            <a:r>
              <a:rPr lang="en-IN" sz="1600" dirty="0">
                <a:solidFill>
                  <a:schemeClr val="bg1"/>
                </a:solidFill>
              </a:rPr>
              <a:t>    print("Decryption </a:t>
            </a:r>
            <a:r>
              <a:rPr lang="en-IN" sz="1600" dirty="0" err="1">
                <a:solidFill>
                  <a:schemeClr val="bg1"/>
                </a:solidFill>
              </a:rPr>
              <a:t>message",message</a:t>
            </a:r>
            <a:r>
              <a:rPr lang="en-IN" sz="1600" dirty="0">
                <a:solidFill>
                  <a:schemeClr val="bg1"/>
                </a:solidFill>
              </a:rPr>
              <a:t>)</a:t>
            </a:r>
          </a:p>
          <a:p>
            <a:r>
              <a:rPr lang="en-IN" sz="1600" dirty="0">
                <a:solidFill>
                  <a:schemeClr val="bg1"/>
                </a:solidFill>
              </a:rPr>
              <a:t>else:</a:t>
            </a:r>
          </a:p>
          <a:p>
            <a:r>
              <a:rPr lang="en-IN" sz="1600" dirty="0">
                <a:solidFill>
                  <a:schemeClr val="bg1"/>
                </a:solidFill>
              </a:rPr>
              <a:t>    print("Not valid key")</a:t>
            </a:r>
          </a:p>
        </p:txBody>
      </p:sp>
    </p:spTree>
    <p:extLst>
      <p:ext uri="{BB962C8B-B14F-4D97-AF65-F5344CB8AC3E}">
        <p14:creationId xmlns:p14="http://schemas.microsoft.com/office/powerpoint/2010/main" val="1151480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4988B-D542-FC8F-EF98-E95C88201DD6}"/>
              </a:ext>
            </a:extLst>
          </p:cNvPr>
          <p:cNvSpPr>
            <a:spLocks noGrp="1"/>
          </p:cNvSpPr>
          <p:nvPr>
            <p:ph type="title"/>
          </p:nvPr>
        </p:nvSpPr>
        <p:spPr/>
        <p:txBody>
          <a:bodyPr/>
          <a:lstStyle/>
          <a:p>
            <a:r>
              <a:rPr lang="en-US" sz="3600" b="1" cap="all" dirty="0">
                <a:solidFill>
                  <a:schemeClr val="bg2"/>
                </a:solidFill>
              </a:rPr>
              <a:t>Images:</a:t>
            </a:r>
            <a:endParaRPr lang="en-IN" sz="3600" b="1" cap="all" dirty="0">
              <a:solidFill>
                <a:schemeClr val="bg2"/>
              </a:solidFill>
            </a:endParaRPr>
          </a:p>
        </p:txBody>
      </p:sp>
      <p:pic>
        <p:nvPicPr>
          <p:cNvPr id="5" name="Content Placeholder 4">
            <a:extLst>
              <a:ext uri="{FF2B5EF4-FFF2-40B4-BE49-F238E27FC236}">
                <a16:creationId xmlns:a16="http://schemas.microsoft.com/office/drawing/2014/main" id="{CDB71D13-F932-5D95-1BE8-53B2EF4EE5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2467" y="1384300"/>
            <a:ext cx="9878033" cy="3860800"/>
          </a:xfrm>
        </p:spPr>
      </p:pic>
      <p:sp>
        <p:nvSpPr>
          <p:cNvPr id="6" name="TextBox 5">
            <a:extLst>
              <a:ext uri="{FF2B5EF4-FFF2-40B4-BE49-F238E27FC236}">
                <a16:creationId xmlns:a16="http://schemas.microsoft.com/office/drawing/2014/main" id="{4930D3F9-C905-E6C9-E40E-B2FFAE7148DF}"/>
              </a:ext>
            </a:extLst>
          </p:cNvPr>
          <p:cNvSpPr txBox="1"/>
          <p:nvPr/>
        </p:nvSpPr>
        <p:spPr>
          <a:xfrm>
            <a:off x="5321300" y="5289034"/>
            <a:ext cx="2957284" cy="523220"/>
          </a:xfrm>
          <a:prstGeom prst="rect">
            <a:avLst/>
          </a:prstGeom>
          <a:noFill/>
        </p:spPr>
        <p:txBody>
          <a:bodyPr wrap="none" rtlCol="0">
            <a:spAutoFit/>
          </a:bodyPr>
          <a:lstStyle/>
          <a:p>
            <a:r>
              <a:rPr lang="en-US" sz="2800" b="1" cap="all" dirty="0">
                <a:solidFill>
                  <a:schemeClr val="bg1"/>
                </a:solidFill>
                <a:latin typeface="+mj-lt"/>
              </a:rPr>
              <a:t>Gui interface</a:t>
            </a:r>
            <a:endParaRPr lang="en-IN" sz="2800" b="1" cap="all" dirty="0">
              <a:solidFill>
                <a:schemeClr val="bg1"/>
              </a:solidFill>
              <a:latin typeface="+mj-lt"/>
            </a:endParaRPr>
          </a:p>
        </p:txBody>
      </p:sp>
    </p:spTree>
    <p:extLst>
      <p:ext uri="{BB962C8B-B14F-4D97-AF65-F5344CB8AC3E}">
        <p14:creationId xmlns:p14="http://schemas.microsoft.com/office/powerpoint/2010/main" val="29768348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53B6D-0A16-1910-B459-9D786DAA8A1E}"/>
              </a:ext>
            </a:extLst>
          </p:cNvPr>
          <p:cNvSpPr>
            <a:spLocks noGrp="1"/>
          </p:cNvSpPr>
          <p:nvPr>
            <p:ph type="title"/>
          </p:nvPr>
        </p:nvSpPr>
        <p:spPr/>
        <p:txBody>
          <a:bodyPr/>
          <a:lstStyle/>
          <a:p>
            <a:r>
              <a:rPr lang="en-US" sz="3200" b="1" cap="all" dirty="0">
                <a:solidFill>
                  <a:schemeClr val="bg1"/>
                </a:solidFill>
              </a:rPr>
              <a:t>After encoding:</a:t>
            </a:r>
            <a:endParaRPr lang="en-IN" sz="3200" b="1" cap="all" dirty="0">
              <a:solidFill>
                <a:schemeClr val="bg1"/>
              </a:solidFill>
            </a:endParaRPr>
          </a:p>
        </p:txBody>
      </p:sp>
      <p:pic>
        <p:nvPicPr>
          <p:cNvPr id="5" name="Content Placeholder 4">
            <a:extLst>
              <a:ext uri="{FF2B5EF4-FFF2-40B4-BE49-F238E27FC236}">
                <a16:creationId xmlns:a16="http://schemas.microsoft.com/office/drawing/2014/main" id="{7F4F8A98-A764-3F58-6BA1-AB2E5D8C3C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4362" y="1996001"/>
            <a:ext cx="9154138" cy="4179927"/>
          </a:xfrm>
        </p:spPr>
      </p:pic>
    </p:spTree>
    <p:extLst>
      <p:ext uri="{BB962C8B-B14F-4D97-AF65-F5344CB8AC3E}">
        <p14:creationId xmlns:p14="http://schemas.microsoft.com/office/powerpoint/2010/main" val="1226196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6FE28-12A4-B862-D059-A0D4CD56D28A}"/>
              </a:ext>
            </a:extLst>
          </p:cNvPr>
          <p:cNvSpPr>
            <a:spLocks noGrp="1"/>
          </p:cNvSpPr>
          <p:nvPr>
            <p:ph type="title"/>
          </p:nvPr>
        </p:nvSpPr>
        <p:spPr/>
        <p:txBody>
          <a:bodyPr/>
          <a:lstStyle/>
          <a:p>
            <a:r>
              <a:rPr lang="en-US" sz="3200" b="1" cap="all" dirty="0">
                <a:solidFill>
                  <a:schemeClr val="bg1"/>
                </a:solidFill>
              </a:rPr>
              <a:t>After decoding:</a:t>
            </a:r>
            <a:endParaRPr lang="en-IN" sz="3200" b="1" cap="all" dirty="0">
              <a:solidFill>
                <a:schemeClr val="bg1"/>
              </a:solidFill>
            </a:endParaRPr>
          </a:p>
        </p:txBody>
      </p:sp>
      <p:pic>
        <p:nvPicPr>
          <p:cNvPr id="5" name="Content Placeholder 4">
            <a:extLst>
              <a:ext uri="{FF2B5EF4-FFF2-40B4-BE49-F238E27FC236}">
                <a16:creationId xmlns:a16="http://schemas.microsoft.com/office/drawing/2014/main" id="{02B94039-5E69-79AC-4774-CE21286244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4388" y="2110317"/>
            <a:ext cx="8583223" cy="3781953"/>
          </a:xfrm>
        </p:spPr>
      </p:pic>
    </p:spTree>
    <p:extLst>
      <p:ext uri="{BB962C8B-B14F-4D97-AF65-F5344CB8AC3E}">
        <p14:creationId xmlns:p14="http://schemas.microsoft.com/office/powerpoint/2010/main" val="21507937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65077E-AAD0-AC89-4FB1-B5995DA386C6}"/>
              </a:ext>
            </a:extLst>
          </p:cNvPr>
          <p:cNvSpPr txBox="1"/>
          <p:nvPr/>
        </p:nvSpPr>
        <p:spPr>
          <a:xfrm>
            <a:off x="5354482" y="71120"/>
            <a:ext cx="1788823" cy="584775"/>
          </a:xfrm>
          <a:prstGeom prst="rect">
            <a:avLst/>
          </a:prstGeom>
          <a:noFill/>
        </p:spPr>
        <p:txBody>
          <a:bodyPr wrap="none" rtlCol="0">
            <a:spAutoFit/>
          </a:bodyPr>
          <a:lstStyle/>
          <a:p>
            <a:r>
              <a:rPr lang="en-US" sz="3200" cap="all" dirty="0">
                <a:solidFill>
                  <a:schemeClr val="bg1"/>
                </a:solidFill>
                <a:latin typeface="Times New Roman" panose="02020603050405020304" pitchFamily="18" charset="0"/>
                <a:cs typeface="Times New Roman" panose="02020603050405020304" pitchFamily="18" charset="0"/>
              </a:rPr>
              <a:t>Result:</a:t>
            </a:r>
            <a:endParaRPr lang="en-IN" sz="3200" cap="all"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F73B37E-C4B1-65AE-4C65-3FD3788A97CE}"/>
              </a:ext>
            </a:extLst>
          </p:cNvPr>
          <p:cNvSpPr txBox="1"/>
          <p:nvPr/>
        </p:nvSpPr>
        <p:spPr>
          <a:xfrm>
            <a:off x="548640" y="655895"/>
            <a:ext cx="11084560" cy="5355312"/>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D1D5DB"/>
                </a:solidFill>
                <a:effectLst/>
                <a:latin typeface="Times New Roman" panose="02020603050405020304" pitchFamily="18" charset="0"/>
                <a:cs typeface="Times New Roman" panose="02020603050405020304" pitchFamily="18" charset="0"/>
              </a:rPr>
              <a:t>Users can easily select source files, customize embedding options, and extract hidden data.</a:t>
            </a:r>
          </a:p>
          <a:p>
            <a:pPr marL="285750" indent="-285750">
              <a:buFont typeface="Arial" panose="020B0604020202020204" pitchFamily="34" charset="0"/>
              <a:buChar char="•"/>
            </a:pPr>
            <a:endParaRPr lang="en-US" dirty="0">
              <a:solidFill>
                <a:srgbClr val="D1D5DB"/>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0" i="0" dirty="0">
                <a:solidFill>
                  <a:srgbClr val="D1D5DB"/>
                </a:solidFill>
                <a:effectLst/>
                <a:latin typeface="Söhne"/>
              </a:rPr>
              <a:t>Users have the flexibility to customize their data embedding process, including adjusting the level of data embedding, employing encryption, and adding password protection. </a:t>
            </a:r>
            <a:endParaRPr lang="en-US" b="0" i="0" dirty="0">
              <a:solidFill>
                <a:srgbClr val="D1D5DB"/>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solidFill>
                <a:srgbClr val="D1D5DB"/>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0" i="0" dirty="0">
                <a:solidFill>
                  <a:srgbClr val="D1D5DB"/>
                </a:solidFill>
                <a:effectLst/>
                <a:latin typeface="Söhne"/>
              </a:rPr>
              <a:t>Extensive testing has been conducted to evaluate the security and robustness of the steganography techniques.</a:t>
            </a:r>
            <a:endParaRPr lang="en-US" b="0" i="0" dirty="0">
              <a:solidFill>
                <a:srgbClr val="D1D5DB"/>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solidFill>
                <a:srgbClr val="D1D5DB"/>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0" i="0" dirty="0">
                <a:solidFill>
                  <a:srgbClr val="D1D5DB"/>
                </a:solidFill>
                <a:effectLst/>
                <a:latin typeface="Söhne"/>
              </a:rPr>
              <a:t>The project has educational value by helping users gain a better understanding of steganography techniques, ethical considerations, and data security. It can serve as a valuable learning tool for individuals interested in the field.</a:t>
            </a:r>
            <a:endParaRPr lang="en-US" b="0" i="0" dirty="0">
              <a:solidFill>
                <a:srgbClr val="D1D5DB"/>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solidFill>
                <a:srgbClr val="D1D5DB"/>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0" i="0" dirty="0">
                <a:solidFill>
                  <a:srgbClr val="D1D5DB"/>
                </a:solidFill>
                <a:effectLst/>
                <a:latin typeface="Söhne"/>
              </a:rPr>
              <a:t>The project's design allows for future enhancements, such as exploring advanced steganography techniques, integrating with emerging technologies, and extending the toolkit's capabilities, keeping it at the forefront of innovation.</a:t>
            </a:r>
            <a:endParaRPr lang="en-US" b="0" i="0" dirty="0">
              <a:solidFill>
                <a:srgbClr val="D1D5DB"/>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solidFill>
                <a:srgbClr val="D1D5DB"/>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solidFill>
                <a:srgbClr val="D1D5DB"/>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0" i="0" dirty="0">
                <a:solidFill>
                  <a:srgbClr val="D1D5DB"/>
                </a:solidFill>
                <a:effectLst/>
                <a:latin typeface="Söhne"/>
              </a:rPr>
              <a:t>In summary, the Steganography Toolkit with GUI Interface project has successfully delivered a user-friendly, versatile, and secure tool for data concealment and extraction. It emphasizes ethical use and offers educational value, positioning it as a valuable resource in the field of information security and steganography.</a:t>
            </a:r>
            <a:endParaRPr lang="en-IN" dirty="0">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D68AC-03BB-7015-0522-F8CD92F00B14}"/>
              </a:ext>
            </a:extLst>
          </p:cNvPr>
          <p:cNvSpPr>
            <a:spLocks noGrp="1"/>
          </p:cNvSpPr>
          <p:nvPr>
            <p:ph type="title"/>
          </p:nvPr>
        </p:nvSpPr>
        <p:spPr/>
        <p:txBody>
          <a:bodyPr/>
          <a:lstStyle/>
          <a:p>
            <a:pPr algn="ctr"/>
            <a:r>
              <a:rPr lang="en-US" dirty="0">
                <a:solidFill>
                  <a:schemeClr val="bg1"/>
                </a:solidFill>
              </a:rPr>
              <a:t>L</a:t>
            </a:r>
            <a:r>
              <a:rPr lang="en-IN" dirty="0">
                <a:solidFill>
                  <a:schemeClr val="bg1"/>
                </a:solidFill>
              </a:rPr>
              <a:t>inks:</a:t>
            </a:r>
          </a:p>
        </p:txBody>
      </p:sp>
      <p:sp>
        <p:nvSpPr>
          <p:cNvPr id="3" name="Content Placeholder 2">
            <a:extLst>
              <a:ext uri="{FF2B5EF4-FFF2-40B4-BE49-F238E27FC236}">
                <a16:creationId xmlns:a16="http://schemas.microsoft.com/office/drawing/2014/main" id="{B6F6FB30-1715-7687-CA30-39017DE8CBB8}"/>
              </a:ext>
            </a:extLst>
          </p:cNvPr>
          <p:cNvSpPr>
            <a:spLocks noGrp="1"/>
          </p:cNvSpPr>
          <p:nvPr>
            <p:ph idx="1"/>
          </p:nvPr>
        </p:nvSpPr>
        <p:spPr/>
        <p:txBody>
          <a:bodyPr/>
          <a:lstStyle/>
          <a:p>
            <a:r>
              <a:rPr lang="en-IN" dirty="0">
                <a:solidFill>
                  <a:schemeClr val="bg1"/>
                </a:solidFill>
                <a:hlinkClick r:id="rId2"/>
              </a:rPr>
              <a:t>https://github.com/bharathkanne/steganography-hiding-mssg-in-image-.git</a:t>
            </a:r>
            <a:endParaRPr lang="en-IN" dirty="0">
              <a:solidFill>
                <a:schemeClr val="bg1"/>
              </a:solidFill>
            </a:endParaRPr>
          </a:p>
        </p:txBody>
      </p:sp>
    </p:spTree>
    <p:extLst>
      <p:ext uri="{BB962C8B-B14F-4D97-AF65-F5344CB8AC3E}">
        <p14:creationId xmlns:p14="http://schemas.microsoft.com/office/powerpoint/2010/main" val="2429022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633" name="组合 14"/>
          <p:cNvGrpSpPr/>
          <p:nvPr/>
        </p:nvGrpSpPr>
        <p:grpSpPr>
          <a:xfrm>
            <a:off x="0" y="3135313"/>
            <a:ext cx="2462213" cy="574675"/>
            <a:chOff x="0" y="2772229"/>
            <a:chExt cx="3745575" cy="574873"/>
          </a:xfrm>
        </p:grpSpPr>
        <p:cxnSp>
          <p:nvCxnSpPr>
            <p:cNvPr id="14" name="直接连接符 13"/>
            <p:cNvCxnSpPr/>
            <p:nvPr/>
          </p:nvCxnSpPr>
          <p:spPr>
            <a:xfrm flipV="1">
              <a:off x="0" y="2772229"/>
              <a:ext cx="3745575" cy="145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0" y="3332588"/>
              <a:ext cx="3745575" cy="145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9636" name="组合 34"/>
          <p:cNvGrpSpPr/>
          <p:nvPr/>
        </p:nvGrpSpPr>
        <p:grpSpPr>
          <a:xfrm>
            <a:off x="9467850" y="3140075"/>
            <a:ext cx="2724150" cy="574675"/>
            <a:chOff x="0" y="2772229"/>
            <a:chExt cx="3745575" cy="574873"/>
          </a:xfrm>
        </p:grpSpPr>
        <p:cxnSp>
          <p:nvCxnSpPr>
            <p:cNvPr id="36" name="直接连接符 35"/>
            <p:cNvCxnSpPr/>
            <p:nvPr/>
          </p:nvCxnSpPr>
          <p:spPr>
            <a:xfrm flipV="1">
              <a:off x="0" y="2772229"/>
              <a:ext cx="3745575" cy="145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0" y="3332588"/>
              <a:ext cx="3745575" cy="145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 name="椭圆 8"/>
          <p:cNvSpPr/>
          <p:nvPr/>
        </p:nvSpPr>
        <p:spPr bwMode="auto">
          <a:xfrm>
            <a:off x="2436813" y="3082925"/>
            <a:ext cx="104775" cy="10477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0" name="椭圆 9"/>
          <p:cNvSpPr/>
          <p:nvPr/>
        </p:nvSpPr>
        <p:spPr bwMode="auto">
          <a:xfrm>
            <a:off x="2436813" y="3643313"/>
            <a:ext cx="104775" cy="10477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1" name="椭圆 10"/>
          <p:cNvSpPr/>
          <p:nvPr/>
        </p:nvSpPr>
        <p:spPr bwMode="auto">
          <a:xfrm>
            <a:off x="9415463" y="3106738"/>
            <a:ext cx="104775" cy="10477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 name="椭圆 11"/>
          <p:cNvSpPr/>
          <p:nvPr/>
        </p:nvSpPr>
        <p:spPr bwMode="auto">
          <a:xfrm>
            <a:off x="9415463" y="3667125"/>
            <a:ext cx="104775" cy="10477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69643" name="文本框 14"/>
          <p:cNvSpPr txBox="1"/>
          <p:nvPr/>
        </p:nvSpPr>
        <p:spPr>
          <a:xfrm>
            <a:off x="2730500" y="2876550"/>
            <a:ext cx="6416675" cy="1106488"/>
          </a:xfrm>
          <a:prstGeom prst="rect">
            <a:avLst/>
          </a:prstGeom>
          <a:noFill/>
          <a:ln w="9525">
            <a:noFill/>
          </a:ln>
        </p:spPr>
        <p:txBody>
          <a:bodyPr wrap="square" anchor="t" anchorCtr="0">
            <a:spAutoFit/>
          </a:bodyPr>
          <a:lstStyle/>
          <a:p>
            <a:pPr algn="ctr"/>
            <a:r>
              <a:rPr lang="en-US" altLang="zh-CN" sz="6600" b="1" dirty="0">
                <a:solidFill>
                  <a:schemeClr val="bg1"/>
                </a:solidFill>
                <a:latin typeface="Arial" panose="020B0604020202020204" pitchFamily="34" charset="0"/>
                <a:ea typeface="宋体" panose="02010600030101010101" pitchFamily="2" charset="-122"/>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1948496"/>
            <a:ext cx="165099" cy="3170042"/>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 name="矩形 4"/>
          <p:cNvSpPr/>
          <p:nvPr/>
        </p:nvSpPr>
        <p:spPr>
          <a:xfrm>
            <a:off x="12026900" y="534472"/>
            <a:ext cx="165100" cy="125571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 name="TextBox 2">
            <a:extLst>
              <a:ext uri="{FF2B5EF4-FFF2-40B4-BE49-F238E27FC236}">
                <a16:creationId xmlns:a16="http://schemas.microsoft.com/office/drawing/2014/main" id="{6234F61C-6BF0-8D42-91BD-47EC7B218879}"/>
              </a:ext>
            </a:extLst>
          </p:cNvPr>
          <p:cNvSpPr txBox="1"/>
          <p:nvPr/>
        </p:nvSpPr>
        <p:spPr>
          <a:xfrm>
            <a:off x="165100" y="1790185"/>
            <a:ext cx="9629009" cy="3539430"/>
          </a:xfrm>
          <a:prstGeom prst="rect">
            <a:avLst/>
          </a:prstGeom>
          <a:noFill/>
        </p:spPr>
        <p:txBody>
          <a:bodyPr wrap="square" rtlCol="0">
            <a:spAutoFit/>
          </a:bodyPr>
          <a:lstStyle/>
          <a:p>
            <a:pPr marL="285750" indent="-285750">
              <a:buFont typeface="Arial" panose="020B0604020202020204" pitchFamily="34" charset="0"/>
              <a:buChar char="•"/>
            </a:pPr>
            <a:r>
              <a:rPr lang="en-US" sz="3200" dirty="0">
                <a:solidFill>
                  <a:schemeClr val="bg1"/>
                </a:solidFill>
              </a:rPr>
              <a:t>Name: </a:t>
            </a:r>
            <a:r>
              <a:rPr lang="en-US" sz="3200" dirty="0" err="1">
                <a:solidFill>
                  <a:schemeClr val="bg1"/>
                </a:solidFill>
              </a:rPr>
              <a:t>Kanne</a:t>
            </a:r>
            <a:r>
              <a:rPr lang="en-US" sz="3200" dirty="0">
                <a:solidFill>
                  <a:schemeClr val="bg1"/>
                </a:solidFill>
              </a:rPr>
              <a:t> Bharath</a:t>
            </a:r>
          </a:p>
          <a:p>
            <a:pPr marL="285750" indent="-285750">
              <a:buFont typeface="Arial" panose="020B0604020202020204" pitchFamily="34" charset="0"/>
              <a:buChar char="•"/>
            </a:pPr>
            <a:r>
              <a:rPr lang="en-US" sz="3200" dirty="0" err="1">
                <a:solidFill>
                  <a:schemeClr val="bg1"/>
                </a:solidFill>
              </a:rPr>
              <a:t>Skillsbuild</a:t>
            </a:r>
            <a:r>
              <a:rPr lang="en-US" sz="3200" dirty="0">
                <a:solidFill>
                  <a:schemeClr val="bg1"/>
                </a:solidFill>
              </a:rPr>
              <a:t> ID:bharathkanne9989@gmail.com</a:t>
            </a:r>
          </a:p>
          <a:p>
            <a:pPr marL="285750" indent="-285750">
              <a:buFont typeface="Arial" panose="020B0604020202020204" pitchFamily="34" charset="0"/>
              <a:buChar char="•"/>
            </a:pPr>
            <a:r>
              <a:rPr lang="en-US" sz="3200" dirty="0">
                <a:solidFill>
                  <a:schemeClr val="bg1"/>
                </a:solidFill>
              </a:rPr>
              <a:t>College Name: Holy Mary Institute Of Technology And Science</a:t>
            </a:r>
          </a:p>
          <a:p>
            <a:pPr marL="285750" indent="-285750">
              <a:buFont typeface="Arial" panose="020B0604020202020204" pitchFamily="34" charset="0"/>
              <a:buChar char="•"/>
            </a:pPr>
            <a:r>
              <a:rPr lang="en-IN" sz="3200" dirty="0">
                <a:solidFill>
                  <a:schemeClr val="bg1"/>
                </a:solidFill>
              </a:rPr>
              <a:t>College State: Telangana</a:t>
            </a:r>
          </a:p>
          <a:p>
            <a:pPr marL="285750" indent="-285750">
              <a:buFont typeface="Arial" panose="020B0604020202020204" pitchFamily="34" charset="0"/>
              <a:buChar char="•"/>
            </a:pPr>
            <a:r>
              <a:rPr lang="en-IN" sz="3200" dirty="0">
                <a:solidFill>
                  <a:schemeClr val="bg1"/>
                </a:solidFill>
              </a:rPr>
              <a:t>Internship Domain: Cyber Security</a:t>
            </a:r>
          </a:p>
          <a:p>
            <a:pPr marL="285750" indent="-285750">
              <a:buFont typeface="Arial" panose="020B0604020202020204" pitchFamily="34" charset="0"/>
              <a:buChar char="•"/>
            </a:pPr>
            <a:r>
              <a:rPr lang="en-IN" sz="3200" dirty="0">
                <a:solidFill>
                  <a:schemeClr val="bg1"/>
                </a:solidFill>
              </a:rPr>
              <a:t>Internship Start/End Date: 20/10/23 – 17/11/23</a:t>
            </a:r>
          </a:p>
        </p:txBody>
      </p:sp>
      <p:sp>
        <p:nvSpPr>
          <p:cNvPr id="12" name="TextBox 11">
            <a:extLst>
              <a:ext uri="{FF2B5EF4-FFF2-40B4-BE49-F238E27FC236}">
                <a16:creationId xmlns:a16="http://schemas.microsoft.com/office/drawing/2014/main" id="{9CE00D94-EB15-069A-F677-51C6A02A6E1A}"/>
              </a:ext>
            </a:extLst>
          </p:cNvPr>
          <p:cNvSpPr txBox="1"/>
          <p:nvPr/>
        </p:nvSpPr>
        <p:spPr>
          <a:xfrm>
            <a:off x="3783937" y="242084"/>
            <a:ext cx="4791103" cy="584775"/>
          </a:xfrm>
          <a:prstGeom prst="rect">
            <a:avLst/>
          </a:prstGeom>
          <a:noFill/>
        </p:spPr>
        <p:txBody>
          <a:bodyPr wrap="square" rtlCol="0">
            <a:spAutoFit/>
          </a:bodyPr>
          <a:lstStyle/>
          <a:p>
            <a:r>
              <a:rPr lang="en-US" sz="3200" b="1" cap="all" dirty="0">
                <a:solidFill>
                  <a:schemeClr val="bg1"/>
                </a:solidFill>
                <a:latin typeface="+mn-lt"/>
              </a:rPr>
              <a:t>STUDENT DETAILS:</a:t>
            </a:r>
            <a:endParaRPr lang="en-IN" sz="3200" b="1" cap="all" dirty="0">
              <a:solidFill>
                <a:schemeClr val="bg1"/>
              </a:solidFill>
              <a:latin typeface="+mn-lt"/>
            </a:endParaRPr>
          </a:p>
        </p:txBody>
      </p:sp>
      <p:pic>
        <p:nvPicPr>
          <p:cNvPr id="17" name="Picture 16">
            <a:extLst>
              <a:ext uri="{FF2B5EF4-FFF2-40B4-BE49-F238E27FC236}">
                <a16:creationId xmlns:a16="http://schemas.microsoft.com/office/drawing/2014/main" id="{6D7A1386-2264-94D1-5B34-ECA26A4DDE1F}"/>
              </a:ext>
            </a:extLst>
          </p:cNvPr>
          <p:cNvPicPr>
            <a:picLocks noChangeAspect="1"/>
          </p:cNvPicPr>
          <p:nvPr/>
        </p:nvPicPr>
        <p:blipFill>
          <a:blip r:embed="rId2" cstate="print">
            <a:alphaModFix/>
            <a:extLst>
              <a:ext uri="{BEBA8EAE-BF5A-486C-A8C5-ECC9F3942E4B}">
                <a14:imgProps xmlns:a14="http://schemas.microsoft.com/office/drawing/2010/main">
                  <a14:imgLayer r:embed="rId3">
                    <a14:imgEffect>
                      <a14:colorTemperature colorTemp="3605"/>
                    </a14:imgEffect>
                  </a14:imgLayer>
                </a14:imgProps>
              </a:ext>
              <a:ext uri="{28A0092B-C50C-407E-A947-70E740481C1C}">
                <a14:useLocalDpi xmlns:a14="http://schemas.microsoft.com/office/drawing/2010/main" val="0"/>
              </a:ext>
            </a:extLst>
          </a:blip>
          <a:stretch>
            <a:fillRect/>
          </a:stretch>
        </p:blipFill>
        <p:spPr>
          <a:xfrm>
            <a:off x="9612383" y="826859"/>
            <a:ext cx="2122417" cy="2663020"/>
          </a:xfrm>
          <a:prstGeom prst="rect">
            <a:avLst/>
          </a:prstGeom>
          <a:effectLst>
            <a:glow rad="304800">
              <a:srgbClr val="381256"/>
            </a:glow>
            <a:outerShdw blurRad="50800" dist="38100" dir="5400000" algn="t" rotWithShape="0">
              <a:prstClr val="black">
                <a:alpha val="40000"/>
              </a:prstClr>
            </a:outerShdw>
          </a:effectLst>
        </p:spPr>
      </p:pic>
      <p:sp>
        <p:nvSpPr>
          <p:cNvPr id="21" name="TextBox 20">
            <a:extLst>
              <a:ext uri="{FF2B5EF4-FFF2-40B4-BE49-F238E27FC236}">
                <a16:creationId xmlns:a16="http://schemas.microsoft.com/office/drawing/2014/main" id="{2919092B-10F0-162F-D6BE-91CABB40E42C}"/>
              </a:ext>
            </a:extLst>
          </p:cNvPr>
          <p:cNvSpPr txBox="1"/>
          <p:nvPr/>
        </p:nvSpPr>
        <p:spPr>
          <a:xfrm>
            <a:off x="9612383" y="3489879"/>
            <a:ext cx="3094624" cy="400110"/>
          </a:xfrm>
          <a:prstGeom prst="rect">
            <a:avLst/>
          </a:prstGeom>
          <a:noFill/>
        </p:spPr>
        <p:txBody>
          <a:bodyPr wrap="square" rtlCol="0">
            <a:spAutoFit/>
          </a:bodyPr>
          <a:lstStyle/>
          <a:p>
            <a:r>
              <a:rPr lang="en-US" sz="2000" cap="all" dirty="0">
                <a:solidFill>
                  <a:schemeClr val="bg2"/>
                </a:solidFill>
                <a:latin typeface="+mj-lt"/>
              </a:rPr>
              <a:t>Candid Photo</a:t>
            </a:r>
            <a:endParaRPr lang="en-IN" sz="2000" cap="all" dirty="0">
              <a:solidFill>
                <a:schemeClr val="bg2"/>
              </a:solidFill>
              <a:latin typeface="+mj-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圆角矩形 16"/>
          <p:cNvSpPr/>
          <p:nvPr/>
        </p:nvSpPr>
        <p:spPr>
          <a:xfrm>
            <a:off x="876300" y="2028825"/>
            <a:ext cx="5097780" cy="4463415"/>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4" name="圆角矩形 23"/>
          <p:cNvSpPr/>
          <p:nvPr/>
        </p:nvSpPr>
        <p:spPr>
          <a:xfrm>
            <a:off x="4104114" y="821439"/>
            <a:ext cx="4988559" cy="762000"/>
          </a:xfrm>
          <a:prstGeom prst="roundRect">
            <a:avLst/>
          </a:prstGeom>
          <a:solidFill>
            <a:srgbClr val="FCFCFC">
              <a:alpha val="3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27654" name="文本框 22"/>
          <p:cNvSpPr txBox="1"/>
          <p:nvPr/>
        </p:nvSpPr>
        <p:spPr>
          <a:xfrm>
            <a:off x="4575492" y="203983"/>
            <a:ext cx="4295239" cy="584775"/>
          </a:xfrm>
          <a:prstGeom prst="rect">
            <a:avLst/>
          </a:prstGeom>
          <a:noFill/>
          <a:ln w="9525">
            <a:noFill/>
          </a:ln>
        </p:spPr>
        <p:txBody>
          <a:bodyPr wrap="square" anchor="t" anchorCtr="0">
            <a:spAutoFit/>
          </a:bodyPr>
          <a:lstStyle/>
          <a:p>
            <a:pPr algn="ctr" defTabSz="1216025">
              <a:spcBef>
                <a:spcPct val="20000"/>
              </a:spcBef>
            </a:pPr>
            <a:r>
              <a:rPr lang="en-US" altLang="zh-CN" sz="3200" b="1" cap="all" dirty="0">
                <a:solidFill>
                  <a:schemeClr val="bg1"/>
                </a:solidFill>
                <a:latin typeface="Arial" panose="020B0604020202020204" pitchFamily="34" charset="0"/>
                <a:ea typeface="Arial" panose="020B0604020202020204" pitchFamily="34" charset="0"/>
                <a:sym typeface="Arial" panose="020B0604020202020204" pitchFamily="34" charset="0"/>
              </a:rPr>
              <a:t>Project</a:t>
            </a:r>
            <a:r>
              <a:rPr lang="en-US" altLang="zh-CN" sz="2800" b="1" dirty="0">
                <a:solidFill>
                  <a:schemeClr val="bg1"/>
                </a:solidFill>
                <a:latin typeface="Arial" panose="020B0604020202020204" pitchFamily="34" charset="0"/>
                <a:ea typeface="Arial" panose="020B0604020202020204" pitchFamily="34" charset="0"/>
                <a:sym typeface="Arial" panose="020B0604020202020204" pitchFamily="34" charset="0"/>
              </a:rPr>
              <a:t> </a:t>
            </a:r>
            <a:r>
              <a:rPr lang="en-US" altLang="zh-CN" sz="3200" b="1" dirty="0">
                <a:solidFill>
                  <a:schemeClr val="bg1"/>
                </a:solidFill>
                <a:latin typeface="Arial" panose="020B0604020202020204" pitchFamily="34" charset="0"/>
                <a:ea typeface="Arial" panose="020B0604020202020204" pitchFamily="34" charset="0"/>
                <a:sym typeface="Arial" panose="020B0604020202020204" pitchFamily="34" charset="0"/>
              </a:rPr>
              <a:t>TOPIC</a:t>
            </a:r>
            <a:r>
              <a:rPr lang="en-US" altLang="zh-CN" sz="2800" b="1" dirty="0">
                <a:solidFill>
                  <a:schemeClr val="bg1"/>
                </a:solidFill>
                <a:latin typeface="Arial" panose="020B0604020202020204" pitchFamily="34" charset="0"/>
                <a:ea typeface="Arial" panose="020B0604020202020204" pitchFamily="34" charset="0"/>
                <a:sym typeface="Arial" panose="020B0604020202020204" pitchFamily="34" charset="0"/>
              </a:rPr>
              <a:t>:</a:t>
            </a:r>
            <a:endParaRPr lang="zh-CN" altLang="en-US" sz="2800" b="1" dirty="0">
              <a:solidFill>
                <a:schemeClr val="bg1"/>
              </a:solidFill>
              <a:latin typeface="Arial" panose="020B0604020202020204" pitchFamily="34" charset="0"/>
              <a:ea typeface="Arial" panose="020B0604020202020204" pitchFamily="34" charset="0"/>
              <a:sym typeface="Arial" panose="020B0604020202020204" pitchFamily="34" charset="0"/>
            </a:endParaRPr>
          </a:p>
        </p:txBody>
      </p:sp>
      <p:sp useBgFill="1">
        <p:nvSpPr>
          <p:cNvPr id="2" name="TextBox 1">
            <a:extLst>
              <a:ext uri="{FF2B5EF4-FFF2-40B4-BE49-F238E27FC236}">
                <a16:creationId xmlns:a16="http://schemas.microsoft.com/office/drawing/2014/main" id="{9A39C246-9D5A-FA60-1D44-B12DF97303F9}"/>
              </a:ext>
            </a:extLst>
          </p:cNvPr>
          <p:cNvSpPr txBox="1"/>
          <p:nvPr/>
        </p:nvSpPr>
        <p:spPr>
          <a:xfrm>
            <a:off x="4238820" y="879273"/>
            <a:ext cx="4719145" cy="646331"/>
          </a:xfrm>
          <a:prstGeom prst="rect">
            <a:avLst/>
          </a:prstGeom>
        </p:spPr>
        <p:txBody>
          <a:bodyPr wrap="square" rtlCol="0">
            <a:spAutoFit/>
          </a:bodyPr>
          <a:lstStyle/>
          <a:p>
            <a:pPr algn="ctr"/>
            <a:r>
              <a:rPr lang="en-US" sz="3600" dirty="0">
                <a:pattFill prst="pct5">
                  <a:fgClr>
                    <a:schemeClr val="accent1"/>
                  </a:fgClr>
                  <a:bgClr>
                    <a:schemeClr val="bg1"/>
                  </a:bgClr>
                </a:pattFill>
              </a:rPr>
              <a:t>STEGNOGRAPHY</a:t>
            </a:r>
            <a:endParaRPr lang="en-IN" sz="3600" dirty="0">
              <a:pattFill prst="pct5">
                <a:fgClr>
                  <a:schemeClr val="accent1"/>
                </a:fgClr>
                <a:bgClr>
                  <a:schemeClr val="bg1"/>
                </a:bgClr>
              </a:pattFill>
            </a:endParaRPr>
          </a:p>
        </p:txBody>
      </p:sp>
      <p:pic>
        <p:nvPicPr>
          <p:cNvPr id="3076" name="Picture 4" descr="151 Steganography Images, Stock Photos, 3D objects, &amp; Vectors | Shutterstock">
            <a:extLst>
              <a:ext uri="{FF2B5EF4-FFF2-40B4-BE49-F238E27FC236}">
                <a16:creationId xmlns:a16="http://schemas.microsoft.com/office/drawing/2014/main" id="{306A6759-8178-78E8-BA02-2393AC26E3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 t="7184" r="-201" b="7662"/>
          <a:stretch/>
        </p:blipFill>
        <p:spPr bwMode="auto">
          <a:xfrm>
            <a:off x="6598392" y="2560965"/>
            <a:ext cx="4860000" cy="2667000"/>
          </a:xfrm>
          <a:prstGeom prst="rect">
            <a:avLst/>
          </a:prstGeom>
          <a:noFill/>
          <a:extLst>
            <a:ext uri="{909E8E84-426E-40DD-AFC4-6F175D3DCCD1}">
              <a14:hiddenFill xmlns:a14="http://schemas.microsoft.com/office/drawing/2010/main">
                <a:solidFill>
                  <a:srgbClr val="FFFFFF"/>
                </a:solidFill>
              </a14:hiddenFill>
            </a:ext>
          </a:extLst>
        </p:spPr>
      </p:pic>
      <p:sp useBgFill="1">
        <p:nvSpPr>
          <p:cNvPr id="5" name="TextBox 4">
            <a:extLst>
              <a:ext uri="{FF2B5EF4-FFF2-40B4-BE49-F238E27FC236}">
                <a16:creationId xmlns:a16="http://schemas.microsoft.com/office/drawing/2014/main" id="{E896F8BA-DC5F-106B-D651-824DCD79954B}"/>
              </a:ext>
            </a:extLst>
          </p:cNvPr>
          <p:cNvSpPr txBox="1"/>
          <p:nvPr/>
        </p:nvSpPr>
        <p:spPr>
          <a:xfrm>
            <a:off x="1013191" y="2497677"/>
            <a:ext cx="4960889" cy="3477875"/>
          </a:xfrm>
          <a:prstGeom prst="rect">
            <a:avLst/>
          </a:prstGeom>
        </p:spPr>
        <p:txBody>
          <a:bodyPr wrap="square" rtlCol="0">
            <a:spAutoFit/>
          </a:bodyPr>
          <a:lstStyle/>
          <a:p>
            <a:r>
              <a:rPr lang="en-US" sz="2000" dirty="0">
                <a:solidFill>
                  <a:schemeClr val="bg1"/>
                </a:solidFill>
                <a:latin typeface="+mn-lt"/>
              </a:rPr>
              <a:t>Hiding data in image also known as image steganography is a technique user to conceal sensitive or confidential information within digital images. </a:t>
            </a:r>
          </a:p>
          <a:p>
            <a:endParaRPr lang="en-US" sz="2000" dirty="0">
              <a:solidFill>
                <a:schemeClr val="bg1"/>
              </a:solidFill>
              <a:latin typeface="+mn-lt"/>
            </a:endParaRPr>
          </a:p>
          <a:p>
            <a:r>
              <a:rPr lang="en-US" sz="2000" dirty="0">
                <a:solidFill>
                  <a:schemeClr val="bg1"/>
                </a:solidFill>
                <a:latin typeface="+mn-lt"/>
              </a:rPr>
              <a:t>The process involves embedding the data within the pics of an image, making it appear as a normal image to the human end, the hidden data can be any form of digital information, such as text files or other multimedia content.</a:t>
            </a:r>
            <a:endParaRPr lang="en-IN" sz="2000" dirty="0">
              <a:solidFill>
                <a:schemeClr val="bg1"/>
              </a:solidFill>
              <a:latin typeface="+mn-lt"/>
            </a:endParaRP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78B299B-F325-8F0E-E680-5A5667A127DC}"/>
              </a:ext>
            </a:extLst>
          </p:cNvPr>
          <p:cNvSpPr txBox="1"/>
          <p:nvPr/>
        </p:nvSpPr>
        <p:spPr>
          <a:xfrm>
            <a:off x="345441" y="162560"/>
            <a:ext cx="2555239" cy="584775"/>
          </a:xfrm>
          <a:prstGeom prst="rect">
            <a:avLst/>
          </a:prstGeom>
          <a:noFill/>
        </p:spPr>
        <p:txBody>
          <a:bodyPr wrap="square" rtlCol="0">
            <a:spAutoFit/>
          </a:bodyPr>
          <a:lstStyle/>
          <a:p>
            <a:r>
              <a:rPr lang="en-US" sz="3200" dirty="0">
                <a:solidFill>
                  <a:schemeClr val="bg2"/>
                </a:solidFill>
                <a:latin typeface="+mj-lt"/>
              </a:rPr>
              <a:t>AGENDA</a:t>
            </a:r>
            <a:endParaRPr lang="en-IN" sz="3200" dirty="0">
              <a:solidFill>
                <a:schemeClr val="bg2"/>
              </a:solidFill>
              <a:latin typeface="+mj-lt"/>
            </a:endParaRPr>
          </a:p>
        </p:txBody>
      </p:sp>
      <p:sp>
        <p:nvSpPr>
          <p:cNvPr id="14" name="Flowchart: Data 13">
            <a:extLst>
              <a:ext uri="{FF2B5EF4-FFF2-40B4-BE49-F238E27FC236}">
                <a16:creationId xmlns:a16="http://schemas.microsoft.com/office/drawing/2014/main" id="{B8620D9D-77BF-0522-2057-14446071A6CB}"/>
              </a:ext>
            </a:extLst>
          </p:cNvPr>
          <p:cNvSpPr/>
          <p:nvPr/>
        </p:nvSpPr>
        <p:spPr>
          <a:xfrm>
            <a:off x="-86229" y="1454237"/>
            <a:ext cx="5973817" cy="646331"/>
          </a:xfrm>
          <a:prstGeom prst="flowChartInputOutput">
            <a:avLst/>
          </a:prstGeom>
          <a:scene3d>
            <a:camera prst="perspectiveFront"/>
            <a:lightRig rig="threePt" dir="t"/>
          </a:scene3d>
        </p:spPr>
        <p:style>
          <a:lnRef idx="2">
            <a:schemeClr val="accent1">
              <a:shade val="15000"/>
            </a:schemeClr>
          </a:lnRef>
          <a:fillRef idx="1003">
            <a:schemeClr val="dk2"/>
          </a:fillRef>
          <a:effectRef idx="0">
            <a:schemeClr val="accent1"/>
          </a:effectRef>
          <a:fontRef idx="minor">
            <a:schemeClr val="lt1"/>
          </a:fontRef>
        </p:style>
        <p:txBody>
          <a:bodyPr rtlCol="0" anchor="ctr"/>
          <a:lstStyle/>
          <a:p>
            <a:pPr algn="ctr"/>
            <a:r>
              <a:rPr lang="en-US">
                <a:solidFill>
                  <a:schemeClr val="bg2"/>
                </a:solidFill>
              </a:rPr>
              <a:t>Understanding Steganography         Techniques</a:t>
            </a:r>
            <a:endParaRPr lang="en-IN" dirty="0">
              <a:solidFill>
                <a:schemeClr val="bg2"/>
              </a:solidFill>
            </a:endParaRPr>
          </a:p>
        </p:txBody>
      </p:sp>
      <p:sp>
        <p:nvSpPr>
          <p:cNvPr id="19" name="Flowchart: Data 18">
            <a:extLst>
              <a:ext uri="{FF2B5EF4-FFF2-40B4-BE49-F238E27FC236}">
                <a16:creationId xmlns:a16="http://schemas.microsoft.com/office/drawing/2014/main" id="{6C6E6EAA-B75D-3F02-E405-B566EA1EBDEF}"/>
              </a:ext>
            </a:extLst>
          </p:cNvPr>
          <p:cNvSpPr/>
          <p:nvPr/>
        </p:nvSpPr>
        <p:spPr>
          <a:xfrm>
            <a:off x="1513268" y="2750492"/>
            <a:ext cx="5973817" cy="646331"/>
          </a:xfrm>
          <a:prstGeom prst="flowChartInputOutput">
            <a:avLst/>
          </a:prstGeom>
          <a:scene3d>
            <a:camera prst="perspectiveFront"/>
            <a:lightRig rig="threePt" dir="t"/>
          </a:scene3d>
        </p:spPr>
        <p:style>
          <a:lnRef idx="2">
            <a:schemeClr val="accent1">
              <a:shade val="15000"/>
            </a:schemeClr>
          </a:lnRef>
          <a:fillRef idx="1003">
            <a:schemeClr val="dk2"/>
          </a:fillRef>
          <a:effectRef idx="0">
            <a:schemeClr val="accent1"/>
          </a:effectRef>
          <a:fontRef idx="minor">
            <a:schemeClr val="lt1"/>
          </a:fontRef>
        </p:style>
        <p:txBody>
          <a:bodyPr rtlCol="0" anchor="ctr"/>
          <a:lstStyle/>
          <a:p>
            <a:pPr algn="ctr"/>
            <a:r>
              <a:rPr lang="en-US">
                <a:solidFill>
                  <a:schemeClr val="bg1"/>
                </a:solidFill>
                <a:ea typeface="Calibri" panose="020F0502020204030204" pitchFamily="34" charset="0"/>
                <a:cs typeface="Calibri" panose="020F0502020204030204" pitchFamily="34" charset="0"/>
              </a:rPr>
              <a:t>Perform Image Manipulation,</a:t>
            </a:r>
          </a:p>
          <a:p>
            <a:pPr algn="ctr"/>
            <a:r>
              <a:rPr lang="en-US">
                <a:solidFill>
                  <a:schemeClr val="bg1"/>
                </a:solidFill>
                <a:ea typeface="Calibri" panose="020F0502020204030204" pitchFamily="34" charset="0"/>
                <a:cs typeface="Calibri" panose="020F0502020204030204" pitchFamily="34" charset="0"/>
              </a:rPr>
              <a:t>Processing.</a:t>
            </a:r>
            <a:endParaRPr lang="en-IN" dirty="0">
              <a:solidFill>
                <a:schemeClr val="bg1"/>
              </a:solidFill>
              <a:ea typeface="Calibri" panose="020F0502020204030204" pitchFamily="34" charset="0"/>
              <a:cs typeface="Calibri" panose="020F0502020204030204" pitchFamily="34" charset="0"/>
            </a:endParaRPr>
          </a:p>
        </p:txBody>
      </p:sp>
      <p:sp>
        <p:nvSpPr>
          <p:cNvPr id="20" name="Flowchart: Data 19">
            <a:extLst>
              <a:ext uri="{FF2B5EF4-FFF2-40B4-BE49-F238E27FC236}">
                <a16:creationId xmlns:a16="http://schemas.microsoft.com/office/drawing/2014/main" id="{A6927828-91DA-3BD4-F652-FBE9D154A930}"/>
              </a:ext>
            </a:extLst>
          </p:cNvPr>
          <p:cNvSpPr/>
          <p:nvPr/>
        </p:nvSpPr>
        <p:spPr>
          <a:xfrm>
            <a:off x="4500176" y="4113323"/>
            <a:ext cx="5973817" cy="646331"/>
          </a:xfrm>
          <a:prstGeom prst="flowChartInputOutput">
            <a:avLst/>
          </a:prstGeom>
          <a:scene3d>
            <a:camera prst="perspectiveFront"/>
            <a:lightRig rig="threePt" dir="t"/>
          </a:scene3d>
        </p:spPr>
        <p:style>
          <a:lnRef idx="2">
            <a:schemeClr val="accent1">
              <a:shade val="15000"/>
            </a:schemeClr>
          </a:lnRef>
          <a:fillRef idx="1003">
            <a:schemeClr val="dk2"/>
          </a:fillRef>
          <a:effectRef idx="0">
            <a:schemeClr val="accent1"/>
          </a:effectRef>
          <a:fontRef idx="minor">
            <a:schemeClr val="lt1"/>
          </a:fontRef>
        </p:style>
        <p:txBody>
          <a:bodyPr rtlCol="0" anchor="ctr"/>
          <a:lstStyle/>
          <a:p>
            <a:r>
              <a:rPr lang="en-US" dirty="0">
                <a:solidFill>
                  <a:schemeClr val="bg2"/>
                </a:solidFill>
              </a:rPr>
              <a:t>Understanding About Data Encryption And Security. </a:t>
            </a:r>
            <a:endParaRPr lang="en-IN" dirty="0">
              <a:solidFill>
                <a:schemeClr val="bg2"/>
              </a:solidFill>
            </a:endParaRPr>
          </a:p>
        </p:txBody>
      </p:sp>
      <p:sp>
        <p:nvSpPr>
          <p:cNvPr id="21" name="Flowchart: Data 20">
            <a:extLst>
              <a:ext uri="{FF2B5EF4-FFF2-40B4-BE49-F238E27FC236}">
                <a16:creationId xmlns:a16="http://schemas.microsoft.com/office/drawing/2014/main" id="{25AE56F0-6A27-3A57-FAFA-CEC31CD85B29}"/>
              </a:ext>
            </a:extLst>
          </p:cNvPr>
          <p:cNvSpPr/>
          <p:nvPr/>
        </p:nvSpPr>
        <p:spPr>
          <a:xfrm>
            <a:off x="6096000" y="5476154"/>
            <a:ext cx="5973817" cy="646331"/>
          </a:xfrm>
          <a:prstGeom prst="flowChartInputOutput">
            <a:avLst/>
          </a:prstGeom>
          <a:scene3d>
            <a:camera prst="perspectiveFront"/>
            <a:lightRig rig="threePt" dir="t"/>
          </a:scene3d>
        </p:spPr>
        <p:style>
          <a:lnRef idx="2">
            <a:schemeClr val="accent1">
              <a:shade val="15000"/>
            </a:schemeClr>
          </a:lnRef>
          <a:fillRef idx="1003">
            <a:schemeClr val="dk2"/>
          </a:fillRef>
          <a:effectRef idx="0">
            <a:schemeClr val="accent1"/>
          </a:effectRef>
          <a:fontRef idx="minor">
            <a:schemeClr val="lt1"/>
          </a:fontRef>
        </p:style>
        <p:txBody>
          <a:bodyPr rtlCol="0" anchor="ctr"/>
          <a:lstStyle/>
          <a:p>
            <a:pPr algn="ctr"/>
            <a:r>
              <a:rPr lang="en-US">
                <a:solidFill>
                  <a:schemeClr val="bg2"/>
                </a:solidFill>
              </a:rPr>
              <a:t>Implementing image  Steganography</a:t>
            </a:r>
            <a:endParaRPr lang="en-IN" dirty="0">
              <a:solidFill>
                <a:schemeClr val="bg2"/>
              </a:solidFill>
            </a:endParaRPr>
          </a:p>
        </p:txBody>
      </p:sp>
      <p:sp>
        <p:nvSpPr>
          <p:cNvPr id="22" name="TextBox 21">
            <a:extLst>
              <a:ext uri="{FF2B5EF4-FFF2-40B4-BE49-F238E27FC236}">
                <a16:creationId xmlns:a16="http://schemas.microsoft.com/office/drawing/2014/main" id="{2F8DB55C-69BC-6A4B-3E52-3F5548DF2978}"/>
              </a:ext>
            </a:extLst>
          </p:cNvPr>
          <p:cNvSpPr txBox="1"/>
          <p:nvPr/>
        </p:nvSpPr>
        <p:spPr>
          <a:xfrm>
            <a:off x="-9530474" y="10158564"/>
            <a:ext cx="3327400" cy="646331"/>
          </a:xfrm>
          <a:prstGeom prst="rect">
            <a:avLst/>
          </a:prstGeom>
          <a:noFill/>
        </p:spPr>
        <p:txBody>
          <a:bodyPr wrap="square" rtlCol="0">
            <a:spAutoFit/>
          </a:bodyPr>
          <a:lstStyle/>
          <a:p>
            <a:pPr algn="ctr"/>
            <a:r>
              <a:rPr lang="en-US" dirty="0">
                <a:solidFill>
                  <a:schemeClr val="bg2"/>
                </a:solidFill>
              </a:rPr>
              <a:t>Understanding </a:t>
            </a:r>
            <a:r>
              <a:rPr lang="en-US" dirty="0">
                <a:solidFill>
                  <a:schemeClr val="bg2"/>
                </a:solidFill>
                <a:latin typeface="+mn-lt"/>
              </a:rPr>
              <a:t>Steganography</a:t>
            </a:r>
            <a:r>
              <a:rPr lang="en-US" dirty="0">
                <a:solidFill>
                  <a:schemeClr val="bg2"/>
                </a:solidFill>
              </a:rPr>
              <a:t>         Techniques</a:t>
            </a:r>
            <a:endParaRPr lang="en-IN" dirty="0">
              <a:solidFill>
                <a:schemeClr val="bg2"/>
              </a:solidFill>
            </a:endParaRPr>
          </a:p>
        </p:txBody>
      </p:sp>
      <p:sp>
        <p:nvSpPr>
          <p:cNvPr id="23" name="TextBox 22">
            <a:extLst>
              <a:ext uri="{FF2B5EF4-FFF2-40B4-BE49-F238E27FC236}">
                <a16:creationId xmlns:a16="http://schemas.microsoft.com/office/drawing/2014/main" id="{BA9C67C6-AE73-F906-60EB-8A5946F0BE77}"/>
              </a:ext>
            </a:extLst>
          </p:cNvPr>
          <p:cNvSpPr txBox="1"/>
          <p:nvPr/>
        </p:nvSpPr>
        <p:spPr>
          <a:xfrm>
            <a:off x="-2577486" y="9622144"/>
            <a:ext cx="3251200" cy="646331"/>
          </a:xfrm>
          <a:prstGeom prst="rect">
            <a:avLst/>
          </a:prstGeom>
          <a:noFill/>
        </p:spPr>
        <p:txBody>
          <a:bodyPr wrap="square" rtlCol="0">
            <a:spAutoFit/>
          </a:bodyPr>
          <a:lstStyle/>
          <a:p>
            <a:pPr algn="ctr"/>
            <a:r>
              <a:rPr lang="en-US" dirty="0">
                <a:solidFill>
                  <a:schemeClr val="bg2"/>
                </a:solidFill>
                <a:latin typeface="+mn-lt"/>
              </a:rPr>
              <a:t>Implementing Image  Steganography</a:t>
            </a:r>
            <a:endParaRPr lang="en-IN" dirty="0">
              <a:solidFill>
                <a:schemeClr val="bg2"/>
              </a:solidFill>
              <a:latin typeface="+mn-lt"/>
            </a:endParaRPr>
          </a:p>
        </p:txBody>
      </p:sp>
    </p:spTree>
    <p:extLst>
      <p:ext uri="{BB962C8B-B14F-4D97-AF65-F5344CB8AC3E}">
        <p14:creationId xmlns:p14="http://schemas.microsoft.com/office/powerpoint/2010/main" val="509787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14"/>
                                        </p:tgtEl>
                                        <p:attrNameLst>
                                          <p:attrName>style.color</p:attrName>
                                        </p:attrNameLst>
                                      </p:cBhvr>
                                      <p:by>
                                        <p:hsl h="0" s="-12549" l="-25098"/>
                                      </p:by>
                                    </p:animClr>
                                    <p:animClr clrSpc="hsl" dir="cw">
                                      <p:cBhvr>
                                        <p:cTn id="7" dur="500" fill="hold"/>
                                        <p:tgtEl>
                                          <p:spTgt spid="14"/>
                                        </p:tgtEl>
                                        <p:attrNameLst>
                                          <p:attrName>fillcolor</p:attrName>
                                        </p:attrNameLst>
                                      </p:cBhvr>
                                      <p:by>
                                        <p:hsl h="0" s="-12549" l="-25098"/>
                                      </p:by>
                                    </p:animClr>
                                    <p:animClr clrSpc="hsl" dir="cw">
                                      <p:cBhvr>
                                        <p:cTn id="8" dur="500" fill="hold"/>
                                        <p:tgtEl>
                                          <p:spTgt spid="14"/>
                                        </p:tgtEl>
                                        <p:attrNameLst>
                                          <p:attrName>stroke.color</p:attrName>
                                        </p:attrNameLst>
                                      </p:cBhvr>
                                      <p:by>
                                        <p:hsl h="0" s="-12549" l="-25098"/>
                                      </p:by>
                                    </p:animClr>
                                    <p:set>
                                      <p:cBhvr>
                                        <p:cTn id="9" dur="500" fill="hold"/>
                                        <p:tgtEl>
                                          <p:spTgt spid="14"/>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4" presetClass="emph" presetSubtype="0" fill="hold" grpId="0" nodeType="clickEffect">
                                  <p:stCondLst>
                                    <p:cond delay="0"/>
                                  </p:stCondLst>
                                  <p:childTnLst>
                                    <p:animClr clrSpc="hsl" dir="cw">
                                      <p:cBhvr override="childStyle">
                                        <p:cTn id="13" dur="500" fill="hold"/>
                                        <p:tgtEl>
                                          <p:spTgt spid="19"/>
                                        </p:tgtEl>
                                        <p:attrNameLst>
                                          <p:attrName>style.color</p:attrName>
                                        </p:attrNameLst>
                                      </p:cBhvr>
                                      <p:by>
                                        <p:hsl h="0" s="-12549" l="-25098"/>
                                      </p:by>
                                    </p:animClr>
                                    <p:animClr clrSpc="hsl" dir="cw">
                                      <p:cBhvr>
                                        <p:cTn id="14" dur="500" fill="hold"/>
                                        <p:tgtEl>
                                          <p:spTgt spid="19"/>
                                        </p:tgtEl>
                                        <p:attrNameLst>
                                          <p:attrName>fillcolor</p:attrName>
                                        </p:attrNameLst>
                                      </p:cBhvr>
                                      <p:by>
                                        <p:hsl h="0" s="-12549" l="-25098"/>
                                      </p:by>
                                    </p:animClr>
                                    <p:animClr clrSpc="hsl" dir="cw">
                                      <p:cBhvr>
                                        <p:cTn id="15" dur="500" fill="hold"/>
                                        <p:tgtEl>
                                          <p:spTgt spid="19"/>
                                        </p:tgtEl>
                                        <p:attrNameLst>
                                          <p:attrName>stroke.color</p:attrName>
                                        </p:attrNameLst>
                                      </p:cBhvr>
                                      <p:by>
                                        <p:hsl h="0" s="-12549" l="-25098"/>
                                      </p:by>
                                    </p:animClr>
                                    <p:set>
                                      <p:cBhvr>
                                        <p:cTn id="16" dur="500" fill="hold"/>
                                        <p:tgtEl>
                                          <p:spTgt spid="19"/>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4" presetClass="emph" presetSubtype="0" fill="hold" grpId="0" nodeType="clickEffect">
                                  <p:stCondLst>
                                    <p:cond delay="0"/>
                                  </p:stCondLst>
                                  <p:childTnLst>
                                    <p:animClr clrSpc="hsl" dir="cw">
                                      <p:cBhvr override="childStyle">
                                        <p:cTn id="20" dur="500" fill="hold"/>
                                        <p:tgtEl>
                                          <p:spTgt spid="20"/>
                                        </p:tgtEl>
                                        <p:attrNameLst>
                                          <p:attrName>style.color</p:attrName>
                                        </p:attrNameLst>
                                      </p:cBhvr>
                                      <p:by>
                                        <p:hsl h="0" s="-12549" l="-25098"/>
                                      </p:by>
                                    </p:animClr>
                                    <p:animClr clrSpc="hsl" dir="cw">
                                      <p:cBhvr>
                                        <p:cTn id="21" dur="500" fill="hold"/>
                                        <p:tgtEl>
                                          <p:spTgt spid="20"/>
                                        </p:tgtEl>
                                        <p:attrNameLst>
                                          <p:attrName>fillcolor</p:attrName>
                                        </p:attrNameLst>
                                      </p:cBhvr>
                                      <p:by>
                                        <p:hsl h="0" s="-12549" l="-25098"/>
                                      </p:by>
                                    </p:animClr>
                                    <p:animClr clrSpc="hsl" dir="cw">
                                      <p:cBhvr>
                                        <p:cTn id="22" dur="500" fill="hold"/>
                                        <p:tgtEl>
                                          <p:spTgt spid="20"/>
                                        </p:tgtEl>
                                        <p:attrNameLst>
                                          <p:attrName>stroke.color</p:attrName>
                                        </p:attrNameLst>
                                      </p:cBhvr>
                                      <p:by>
                                        <p:hsl h="0" s="-12549" l="-25098"/>
                                      </p:by>
                                    </p:animClr>
                                    <p:set>
                                      <p:cBhvr>
                                        <p:cTn id="23" dur="500" fill="hold"/>
                                        <p:tgtEl>
                                          <p:spTgt spid="20"/>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24" presetClass="emph" presetSubtype="0" fill="hold" grpId="0" nodeType="clickEffect">
                                  <p:stCondLst>
                                    <p:cond delay="0"/>
                                  </p:stCondLst>
                                  <p:childTnLst>
                                    <p:animClr clrSpc="hsl" dir="cw">
                                      <p:cBhvr override="childStyle">
                                        <p:cTn id="27" dur="500" fill="hold"/>
                                        <p:tgtEl>
                                          <p:spTgt spid="21"/>
                                        </p:tgtEl>
                                        <p:attrNameLst>
                                          <p:attrName>style.color</p:attrName>
                                        </p:attrNameLst>
                                      </p:cBhvr>
                                      <p:by>
                                        <p:hsl h="0" s="-12549" l="-25098"/>
                                      </p:by>
                                    </p:animClr>
                                    <p:animClr clrSpc="hsl" dir="cw">
                                      <p:cBhvr>
                                        <p:cTn id="28" dur="500" fill="hold"/>
                                        <p:tgtEl>
                                          <p:spTgt spid="21"/>
                                        </p:tgtEl>
                                        <p:attrNameLst>
                                          <p:attrName>fillcolor</p:attrName>
                                        </p:attrNameLst>
                                      </p:cBhvr>
                                      <p:by>
                                        <p:hsl h="0" s="-12549" l="-25098"/>
                                      </p:by>
                                    </p:animClr>
                                    <p:animClr clrSpc="hsl" dir="cw">
                                      <p:cBhvr>
                                        <p:cTn id="29" dur="500" fill="hold"/>
                                        <p:tgtEl>
                                          <p:spTgt spid="21"/>
                                        </p:tgtEl>
                                        <p:attrNameLst>
                                          <p:attrName>stroke.color</p:attrName>
                                        </p:attrNameLst>
                                      </p:cBhvr>
                                      <p:by>
                                        <p:hsl h="0" s="-12549" l="-25098"/>
                                      </p:by>
                                    </p:animClr>
                                    <p:set>
                                      <p:cBhvr>
                                        <p:cTn id="30" dur="500" fill="hold"/>
                                        <p:tgtEl>
                                          <p:spTgt spid="2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20" grpId="0" animBg="1"/>
      <p:bldP spid="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D74F04-B914-A368-985F-4B5A781E2D0A}"/>
              </a:ext>
            </a:extLst>
          </p:cNvPr>
          <p:cNvSpPr txBox="1"/>
          <p:nvPr/>
        </p:nvSpPr>
        <p:spPr>
          <a:xfrm>
            <a:off x="3841729" y="145774"/>
            <a:ext cx="4508542" cy="584775"/>
          </a:xfrm>
          <a:prstGeom prst="rect">
            <a:avLst/>
          </a:prstGeom>
          <a:noFill/>
        </p:spPr>
        <p:txBody>
          <a:bodyPr wrap="none" rtlCol="0">
            <a:spAutoFit/>
          </a:bodyPr>
          <a:lstStyle/>
          <a:p>
            <a:r>
              <a:rPr lang="en-US" sz="3200" b="1" cap="all" dirty="0">
                <a:solidFill>
                  <a:schemeClr val="bg1"/>
                </a:solidFill>
                <a:latin typeface="Times New Roman" panose="02020603050405020304" pitchFamily="18" charset="0"/>
                <a:cs typeface="Times New Roman" panose="02020603050405020304" pitchFamily="18" charset="0"/>
              </a:rPr>
              <a:t>Project overview</a:t>
            </a:r>
            <a:endParaRPr lang="en-IN" sz="3200" b="1" cap="all" dirty="0">
              <a:solidFill>
                <a:schemeClr val="bg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BDCA0BC-9C70-8D02-1F5D-68E4EE13C79D}"/>
              </a:ext>
            </a:extLst>
          </p:cNvPr>
          <p:cNvSpPr txBox="1"/>
          <p:nvPr/>
        </p:nvSpPr>
        <p:spPr>
          <a:xfrm>
            <a:off x="986221" y="1110350"/>
            <a:ext cx="9623722" cy="1631216"/>
          </a:xfrm>
          <a:prstGeom prst="rect">
            <a:avLst/>
          </a:prstGeom>
          <a:noFill/>
        </p:spPr>
        <p:txBody>
          <a:bodyPr wrap="square" rtlCol="0">
            <a:spAutoFit/>
          </a:bodyPr>
          <a:lstStyle/>
          <a:p>
            <a:pPr algn="just"/>
            <a:r>
              <a:rPr lang="en-US" sz="2000" b="0" i="0" dirty="0">
                <a:solidFill>
                  <a:srgbClr val="D1D5DB"/>
                </a:solidFill>
                <a:effectLst/>
                <a:latin typeface="Times New Roman" panose="02020603050405020304" pitchFamily="18" charset="0"/>
                <a:cs typeface="Times New Roman" panose="02020603050405020304" pitchFamily="18" charset="0"/>
              </a:rPr>
              <a:t>Steganography is the art and science of concealing information within seemingly innocuous data. It is a form of information security that focuses on hiding data in plain sight, making it challenging for unauthorized individuals to detect the presence of concealed information. Steganography techniques have a wide range of applications, from securing sensitive information to digital watermarking, copyright protection, and even forensics.</a:t>
            </a:r>
            <a:endParaRPr lang="en-IN" sz="2000" dirty="0">
              <a:solidFill>
                <a:schemeClr val="bg1"/>
              </a:solidFill>
              <a:latin typeface="Times New Roman" panose="02020603050405020304" pitchFamily="18" charset="0"/>
              <a:cs typeface="Times New Roman" panose="02020603050405020304" pitchFamily="18" charset="0"/>
            </a:endParaRPr>
          </a:p>
        </p:txBody>
      </p:sp>
      <p:pic>
        <p:nvPicPr>
          <p:cNvPr id="2050" name="Picture 2" descr="Steganography |How to hide data in pictures and audio. - CYBERVIE">
            <a:extLst>
              <a:ext uri="{FF2B5EF4-FFF2-40B4-BE49-F238E27FC236}">
                <a16:creationId xmlns:a16="http://schemas.microsoft.com/office/drawing/2014/main" id="{1D65E9AC-368B-8926-23C7-1ADC90CE73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085271"/>
            <a:ext cx="5927314" cy="333411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D6D4DE4-A080-B893-5C24-D46B8E84F9BE}"/>
              </a:ext>
            </a:extLst>
          </p:cNvPr>
          <p:cNvSpPr txBox="1"/>
          <p:nvPr/>
        </p:nvSpPr>
        <p:spPr>
          <a:xfrm>
            <a:off x="914400" y="3300827"/>
            <a:ext cx="3362960" cy="2246769"/>
          </a:xfrm>
          <a:prstGeom prst="rect">
            <a:avLst/>
          </a:prstGeom>
          <a:noFill/>
        </p:spPr>
        <p:txBody>
          <a:bodyPr wrap="square" rtlCol="0">
            <a:spAutoFit/>
          </a:bodyPr>
          <a:lstStyle/>
          <a:p>
            <a:r>
              <a:rPr lang="en-US" sz="2000" dirty="0">
                <a:solidFill>
                  <a:schemeClr val="bg2"/>
                </a:solidFill>
              </a:rPr>
              <a:t>Steganography can be used in four different ways:</a:t>
            </a:r>
          </a:p>
          <a:p>
            <a:r>
              <a:rPr lang="en-US" sz="2000" dirty="0">
                <a:solidFill>
                  <a:schemeClr val="bg2"/>
                </a:solidFill>
              </a:rPr>
              <a:t> 1.Using text </a:t>
            </a:r>
          </a:p>
          <a:p>
            <a:r>
              <a:rPr lang="en-US" sz="2000" dirty="0">
                <a:solidFill>
                  <a:schemeClr val="bg2"/>
                </a:solidFill>
              </a:rPr>
              <a:t>2.Image Steganography 3.Audio Steganography</a:t>
            </a:r>
          </a:p>
          <a:p>
            <a:r>
              <a:rPr lang="en-US" sz="2000" dirty="0">
                <a:solidFill>
                  <a:schemeClr val="bg2"/>
                </a:solidFill>
              </a:rPr>
              <a:t>4.Vedio Steganography</a:t>
            </a:r>
          </a:p>
          <a:p>
            <a:r>
              <a:rPr lang="en-US" sz="2000" dirty="0">
                <a:solidFill>
                  <a:schemeClr val="bg2"/>
                </a:solidFill>
              </a:rPr>
              <a:t>5.Network Steganography</a:t>
            </a:r>
            <a:endParaRPr lang="en-IN" sz="2000" dirty="0">
              <a:solidFill>
                <a:schemeClr val="bg2"/>
              </a:solidFill>
            </a:endParaRPr>
          </a:p>
        </p:txBody>
      </p:sp>
    </p:spTree>
    <p:extLst>
      <p:ext uri="{BB962C8B-B14F-4D97-AF65-F5344CB8AC3E}">
        <p14:creationId xmlns:p14="http://schemas.microsoft.com/office/powerpoint/2010/main" val="595274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C204E9-6D2C-5B1C-15F5-FC553EDC40D2}"/>
              </a:ext>
            </a:extLst>
          </p:cNvPr>
          <p:cNvSpPr txBox="1"/>
          <p:nvPr/>
        </p:nvSpPr>
        <p:spPr>
          <a:xfrm>
            <a:off x="5068603" y="177800"/>
            <a:ext cx="2089803" cy="584775"/>
          </a:xfrm>
          <a:prstGeom prst="rect">
            <a:avLst/>
          </a:prstGeom>
          <a:noFill/>
        </p:spPr>
        <p:txBody>
          <a:bodyPr wrap="none" rtlCol="0">
            <a:spAutoFit/>
          </a:bodyPr>
          <a:lstStyle/>
          <a:p>
            <a:r>
              <a:rPr lang="en-US" sz="3200" b="1" cap="all" dirty="0">
                <a:solidFill>
                  <a:schemeClr val="bg2"/>
                </a:solidFill>
              </a:rPr>
              <a:t>End</a:t>
            </a:r>
            <a:r>
              <a:rPr lang="en-US" sz="3200" cap="all" dirty="0">
                <a:solidFill>
                  <a:schemeClr val="bg2"/>
                </a:solidFill>
              </a:rPr>
              <a:t> </a:t>
            </a:r>
            <a:r>
              <a:rPr lang="en-US" sz="3200" b="1" cap="all" dirty="0">
                <a:solidFill>
                  <a:schemeClr val="bg2"/>
                </a:solidFill>
              </a:rPr>
              <a:t>users</a:t>
            </a:r>
            <a:endParaRPr lang="en-IN" sz="3200" b="1" cap="all" dirty="0">
              <a:solidFill>
                <a:schemeClr val="bg2"/>
              </a:solidFill>
            </a:endParaRPr>
          </a:p>
        </p:txBody>
      </p:sp>
      <p:sp>
        <p:nvSpPr>
          <p:cNvPr id="3" name="TextBox 2">
            <a:extLst>
              <a:ext uri="{FF2B5EF4-FFF2-40B4-BE49-F238E27FC236}">
                <a16:creationId xmlns:a16="http://schemas.microsoft.com/office/drawing/2014/main" id="{06FCDE4F-00F0-E52B-4DBF-D0CB33119487}"/>
              </a:ext>
            </a:extLst>
          </p:cNvPr>
          <p:cNvSpPr txBox="1"/>
          <p:nvPr/>
        </p:nvSpPr>
        <p:spPr>
          <a:xfrm>
            <a:off x="479502" y="1187209"/>
            <a:ext cx="11174234" cy="1015663"/>
          </a:xfrm>
          <a:prstGeom prst="rect">
            <a:avLst/>
          </a:prstGeom>
          <a:noFill/>
        </p:spPr>
        <p:txBody>
          <a:bodyPr wrap="square" rtlCol="0">
            <a:spAutoFit/>
          </a:bodyPr>
          <a:lstStyle/>
          <a:p>
            <a:pPr algn="just"/>
            <a:r>
              <a:rPr lang="en-US" sz="2000" b="0" i="0" dirty="0">
                <a:solidFill>
                  <a:schemeClr val="bg2"/>
                </a:solidFill>
                <a:effectLst/>
                <a:latin typeface="Roboto" panose="020F0502020204030204" pitchFamily="2" charset="0"/>
              </a:rPr>
              <a:t>Steganography can be used both for constructive and destructive purposes. For example, education and business institutions, intelligence agencies, the military, and certified ethical hackers use steganography to embed confidential messages and information in plain sight.</a:t>
            </a:r>
            <a:endParaRPr lang="en-IN" sz="2000" dirty="0">
              <a:solidFill>
                <a:schemeClr val="bg2"/>
              </a:solidFill>
            </a:endParaRPr>
          </a:p>
        </p:txBody>
      </p:sp>
      <p:pic>
        <p:nvPicPr>
          <p:cNvPr id="1026" name="Picture 2" descr="Education - Free education icons">
            <a:extLst>
              <a:ext uri="{FF2B5EF4-FFF2-40B4-BE49-F238E27FC236}">
                <a16:creationId xmlns:a16="http://schemas.microsoft.com/office/drawing/2014/main" id="{86F6F843-F667-632D-1C47-69AE3BA8DA4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45140" y="3530433"/>
            <a:ext cx="990736" cy="990736"/>
          </a:xfrm>
          <a:prstGeom prst="rect">
            <a:avLst/>
          </a:prstGeom>
          <a:pattFill prst="pct5">
            <a:fgClr>
              <a:schemeClr val="bg2"/>
            </a:fgClr>
            <a:bgClr>
              <a:schemeClr val="bg2"/>
            </a:bgClr>
          </a:pattFill>
        </p:spPr>
      </p:pic>
      <p:pic>
        <p:nvPicPr>
          <p:cNvPr id="1028" name="Picture 4" descr="Presentation - Free business icons">
            <a:extLst>
              <a:ext uri="{FF2B5EF4-FFF2-40B4-BE49-F238E27FC236}">
                <a16:creationId xmlns:a16="http://schemas.microsoft.com/office/drawing/2014/main" id="{D1169AE5-F9E2-6380-C448-E0E35AC9D7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24728" y="3530433"/>
            <a:ext cx="1061752" cy="1061752"/>
          </a:xfrm>
          <a:prstGeom prst="rect">
            <a:avLst/>
          </a:prstGeom>
          <a:pattFill prst="pct5">
            <a:fgClr>
              <a:schemeClr val="bg2"/>
            </a:fgClr>
            <a:bgClr>
              <a:schemeClr val="bg1"/>
            </a:bgClr>
          </a:pattFill>
        </p:spPr>
      </p:pic>
      <p:pic>
        <p:nvPicPr>
          <p:cNvPr id="1030" name="Picture 6" descr="Secret Service, Spy Vs Spy, espionage, slideShare, spy, Criminal, flickr,  African, gentleman, Animation | Anyrgb">
            <a:extLst>
              <a:ext uri="{FF2B5EF4-FFF2-40B4-BE49-F238E27FC236}">
                <a16:creationId xmlns:a16="http://schemas.microsoft.com/office/drawing/2014/main" id="{48376E50-6B15-F7E0-0AEC-B9819F1574D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18229" y="3562771"/>
            <a:ext cx="807770" cy="99707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ilitary Icons PowerPoint Presentation Templates | SlideTeam">
            <a:extLst>
              <a:ext uri="{FF2B5EF4-FFF2-40B4-BE49-F238E27FC236}">
                <a16:creationId xmlns:a16="http://schemas.microsoft.com/office/drawing/2014/main" id="{429A18BF-E888-A5A8-7E46-30F99DD5112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557" t="12144" r="3557" b="12144"/>
          <a:stretch/>
        </p:blipFill>
        <p:spPr bwMode="auto">
          <a:xfrm>
            <a:off x="5363832" y="3562771"/>
            <a:ext cx="1094991" cy="102941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hat Certified Ethical Hacker Jobs Can You Land in 2023?">
            <a:extLst>
              <a:ext uri="{FF2B5EF4-FFF2-40B4-BE49-F238E27FC236}">
                <a16:creationId xmlns:a16="http://schemas.microsoft.com/office/drawing/2014/main" id="{9D55963C-81B7-47DA-CA6B-597E1D7FD375}"/>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1698" t="168" r="-50755" b="2754"/>
          <a:stretch/>
        </p:blipFill>
        <p:spPr bwMode="auto">
          <a:xfrm>
            <a:off x="6827088" y="3601449"/>
            <a:ext cx="2213805" cy="990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8754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7E1889-AB51-5B53-8BA8-D5EC030ABB8C}"/>
              </a:ext>
            </a:extLst>
          </p:cNvPr>
          <p:cNvSpPr txBox="1"/>
          <p:nvPr/>
        </p:nvSpPr>
        <p:spPr>
          <a:xfrm>
            <a:off x="2263284" y="233680"/>
            <a:ext cx="7665432" cy="584775"/>
          </a:xfrm>
          <a:prstGeom prst="rect">
            <a:avLst/>
          </a:prstGeom>
          <a:noFill/>
        </p:spPr>
        <p:txBody>
          <a:bodyPr wrap="none" rtlCol="0">
            <a:spAutoFit/>
          </a:bodyPr>
          <a:lstStyle/>
          <a:p>
            <a:r>
              <a:rPr lang="en-US" sz="3200" b="1" cap="all" dirty="0">
                <a:solidFill>
                  <a:schemeClr val="bg1"/>
                </a:solidFill>
              </a:rPr>
              <a:t>Your solution and value proposition:</a:t>
            </a:r>
            <a:endParaRPr lang="en-IN" sz="3200" b="1" cap="all" dirty="0">
              <a:solidFill>
                <a:schemeClr val="bg1"/>
              </a:solidFill>
            </a:endParaRPr>
          </a:p>
        </p:txBody>
      </p:sp>
      <p:sp>
        <p:nvSpPr>
          <p:cNvPr id="3" name="TextBox 2">
            <a:extLst>
              <a:ext uri="{FF2B5EF4-FFF2-40B4-BE49-F238E27FC236}">
                <a16:creationId xmlns:a16="http://schemas.microsoft.com/office/drawing/2014/main" id="{954C9FBC-C973-98FF-D5F5-F75F4BA59E79}"/>
              </a:ext>
            </a:extLst>
          </p:cNvPr>
          <p:cNvSpPr txBox="1"/>
          <p:nvPr/>
        </p:nvSpPr>
        <p:spPr>
          <a:xfrm>
            <a:off x="518160" y="1074509"/>
            <a:ext cx="11145520" cy="5016758"/>
          </a:xfrm>
          <a:prstGeom prst="rect">
            <a:avLst/>
          </a:prstGeom>
          <a:noFill/>
        </p:spPr>
        <p:txBody>
          <a:bodyPr wrap="square" rtlCol="0">
            <a:spAutoFit/>
          </a:bodyPr>
          <a:lstStyle/>
          <a:p>
            <a:pPr marL="342900" indent="-342900" algn="just">
              <a:buFont typeface="Arial" panose="020B0604020202020204" pitchFamily="34" charset="0"/>
              <a:buChar char="•"/>
            </a:pPr>
            <a:r>
              <a:rPr lang="en-US" sz="2000" b="0" i="0" dirty="0">
                <a:solidFill>
                  <a:srgbClr val="D1D5DB"/>
                </a:solidFill>
                <a:effectLst/>
                <a:latin typeface="Söhne"/>
              </a:rPr>
              <a:t>Steganography provides a unique and robust method for securing data.</a:t>
            </a:r>
          </a:p>
          <a:p>
            <a:pPr algn="just"/>
            <a:endParaRPr lang="en-US" sz="2000" dirty="0">
              <a:solidFill>
                <a:srgbClr val="D1D5DB"/>
              </a:solidFill>
              <a:latin typeface="Söhne"/>
            </a:endParaRPr>
          </a:p>
          <a:p>
            <a:pPr marL="342900" indent="-342900" algn="just">
              <a:buFont typeface="Arial" panose="020B0604020202020204" pitchFamily="34" charset="0"/>
              <a:buChar char="•"/>
            </a:pPr>
            <a:r>
              <a:rPr lang="en-US" sz="2000" b="0" i="0" dirty="0">
                <a:solidFill>
                  <a:srgbClr val="D1D5DB"/>
                </a:solidFill>
                <a:effectLst/>
                <a:latin typeface="Söhne"/>
              </a:rPr>
              <a:t> The project's steganography tools offer individuals and organizations the means to maintain their privacy. </a:t>
            </a:r>
          </a:p>
          <a:p>
            <a:pPr marL="342900" indent="-342900" algn="just">
              <a:buFont typeface="Arial" panose="020B0604020202020204" pitchFamily="34" charset="0"/>
              <a:buChar char="•"/>
            </a:pPr>
            <a:endParaRPr lang="en-US" sz="2000" dirty="0">
              <a:solidFill>
                <a:srgbClr val="D1D5DB"/>
              </a:solidFill>
              <a:latin typeface="Söhne"/>
            </a:endParaRPr>
          </a:p>
          <a:p>
            <a:pPr marL="342900" indent="-342900" algn="just">
              <a:buFont typeface="Arial" panose="020B0604020202020204" pitchFamily="34" charset="0"/>
              <a:buChar char="•"/>
            </a:pPr>
            <a:r>
              <a:rPr lang="en-US" sz="2000" b="0" i="0" dirty="0">
                <a:solidFill>
                  <a:srgbClr val="D1D5DB"/>
                </a:solidFill>
                <a:effectLst/>
                <a:latin typeface="Söhne"/>
              </a:rPr>
              <a:t>Steganography can be applied to protect digital content like images, audio, and video from unauthorized copying and distribution.</a:t>
            </a:r>
          </a:p>
          <a:p>
            <a:pPr marL="342900" indent="-342900" algn="just">
              <a:buFont typeface="Arial" panose="020B0604020202020204" pitchFamily="34" charset="0"/>
              <a:buChar char="•"/>
            </a:pPr>
            <a:endParaRPr lang="en-US" sz="2000" dirty="0">
              <a:solidFill>
                <a:srgbClr val="D1D5DB"/>
              </a:solidFill>
              <a:latin typeface="Söhne"/>
            </a:endParaRPr>
          </a:p>
          <a:p>
            <a:pPr marL="342900" indent="-342900" algn="just">
              <a:buFont typeface="Arial" panose="020B0604020202020204" pitchFamily="34" charset="0"/>
              <a:buChar char="•"/>
            </a:pPr>
            <a:r>
              <a:rPr lang="en-US" sz="2000" b="0" i="0" dirty="0">
                <a:solidFill>
                  <a:srgbClr val="D1D5DB"/>
                </a:solidFill>
                <a:effectLst/>
                <a:latin typeface="Söhne"/>
              </a:rPr>
              <a:t>The development of user-friendly steganography software tools ensures that individuals without advanced technical knowledge can easily hide and extract data from digital media.</a:t>
            </a:r>
          </a:p>
          <a:p>
            <a:pPr marL="342900" indent="-342900" algn="just">
              <a:buFont typeface="Arial" panose="020B0604020202020204" pitchFamily="34" charset="0"/>
              <a:buChar char="•"/>
            </a:pPr>
            <a:endParaRPr lang="en-US" sz="2000" dirty="0">
              <a:solidFill>
                <a:srgbClr val="D1D5DB"/>
              </a:solidFill>
              <a:latin typeface="Söhne"/>
            </a:endParaRPr>
          </a:p>
          <a:p>
            <a:pPr marL="342900" indent="-342900" algn="just">
              <a:buFont typeface="Arial" panose="020B0604020202020204" pitchFamily="34" charset="0"/>
              <a:buChar char="•"/>
            </a:pPr>
            <a:r>
              <a:rPr lang="en-US" sz="2000" b="0" i="0" dirty="0">
                <a:solidFill>
                  <a:srgbClr val="D1D5DB"/>
                </a:solidFill>
                <a:effectLst/>
                <a:latin typeface="Söhne"/>
              </a:rPr>
              <a:t>Steganography can enable more secure and efficient data transfer, particularly in scenarios where traditional encryption methods may be cumbersome or less effective</a:t>
            </a:r>
          </a:p>
          <a:p>
            <a:pPr marL="342900" indent="-342900" algn="just">
              <a:buFont typeface="Arial" panose="020B0604020202020204" pitchFamily="34" charset="0"/>
              <a:buChar char="•"/>
            </a:pPr>
            <a:endParaRPr lang="en-US" sz="2000" dirty="0">
              <a:solidFill>
                <a:srgbClr val="D1D5DB"/>
              </a:solidFill>
              <a:latin typeface="Söhne"/>
            </a:endParaRPr>
          </a:p>
          <a:p>
            <a:pPr marL="342900" indent="-342900" algn="just">
              <a:buFont typeface="Arial" panose="020B0604020202020204" pitchFamily="34" charset="0"/>
              <a:buChar char="•"/>
            </a:pPr>
            <a:r>
              <a:rPr lang="en-US" sz="2000" b="0" i="0" dirty="0">
                <a:solidFill>
                  <a:srgbClr val="D1D5DB"/>
                </a:solidFill>
                <a:effectLst/>
                <a:latin typeface="Söhne"/>
              </a:rPr>
              <a:t>The project opens doors to explore advanced steganography techniques and their potential applications in emerging technologies, including blockchain, IoT, and more.</a:t>
            </a:r>
            <a:endParaRPr lang="en-US" sz="2000" dirty="0">
              <a:solidFill>
                <a:srgbClr val="D1D5DB"/>
              </a:solidFill>
              <a:latin typeface="Söhne"/>
            </a:endParaRP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BAC271-4D7E-7397-481D-029848FE8E89}"/>
              </a:ext>
            </a:extLst>
          </p:cNvPr>
          <p:cNvSpPr txBox="1"/>
          <p:nvPr/>
        </p:nvSpPr>
        <p:spPr>
          <a:xfrm>
            <a:off x="4592511" y="89209"/>
            <a:ext cx="3006977" cy="584775"/>
          </a:xfrm>
          <a:prstGeom prst="rect">
            <a:avLst/>
          </a:prstGeom>
          <a:noFill/>
        </p:spPr>
        <p:txBody>
          <a:bodyPr wrap="none" rtlCol="0">
            <a:spAutoFit/>
          </a:bodyPr>
          <a:lstStyle/>
          <a:p>
            <a:r>
              <a:rPr lang="en-US" sz="3200" cap="all" dirty="0">
                <a:solidFill>
                  <a:schemeClr val="bg1"/>
                </a:solidFill>
              </a:rPr>
              <a:t>customization</a:t>
            </a:r>
            <a:endParaRPr lang="en-IN" sz="3200" cap="all" dirty="0">
              <a:solidFill>
                <a:schemeClr val="bg1"/>
              </a:solidFill>
            </a:endParaRPr>
          </a:p>
        </p:txBody>
      </p:sp>
      <p:sp>
        <p:nvSpPr>
          <p:cNvPr id="4" name="TextBox 3">
            <a:extLst>
              <a:ext uri="{FF2B5EF4-FFF2-40B4-BE49-F238E27FC236}">
                <a16:creationId xmlns:a16="http://schemas.microsoft.com/office/drawing/2014/main" id="{2DD19D62-5789-5FF6-176E-911267C19ABE}"/>
              </a:ext>
            </a:extLst>
          </p:cNvPr>
          <p:cNvSpPr txBox="1"/>
          <p:nvPr/>
        </p:nvSpPr>
        <p:spPr>
          <a:xfrm>
            <a:off x="622570" y="1572321"/>
            <a:ext cx="11031166" cy="2554545"/>
          </a:xfrm>
          <a:prstGeom prst="rect">
            <a:avLst/>
          </a:prstGeom>
          <a:noFill/>
        </p:spPr>
        <p:txBody>
          <a:bodyPr wrap="square" rtlCol="0">
            <a:spAutoFit/>
          </a:bodyPr>
          <a:lstStyle/>
          <a:p>
            <a:r>
              <a:rPr lang="en-US" sz="2000" dirty="0">
                <a:solidFill>
                  <a:schemeClr val="bg2"/>
                </a:solidFill>
              </a:rPr>
              <a:t>Combining Python with a Graphical User Interface (GUI) for a steganography project streamlines the process of concealing data within digital media. Python's versatility and rich libraries make it an ideal choice for implementing steganography techniques. The GUI enhances user interaction by allowing intuitive cover image selection, secret data input, and encoding/decoding operations. This combination simplifies data hiding while promoting ethical usage. It offers a user-friendly, accessible, and secure approach to secure communication and data protection. The project can be a valuable asset for individuals, content creators, and organizations looking to safeguard their information and intellectual property.</a:t>
            </a:r>
            <a:endParaRPr lang="en-IN" sz="2000" dirty="0">
              <a:solidFill>
                <a:schemeClr val="bg2"/>
              </a:solidFill>
            </a:endParaRPr>
          </a:p>
        </p:txBody>
      </p:sp>
      <p:pic>
        <p:nvPicPr>
          <p:cNvPr id="3074" name="Picture 2" descr="Python Tkinter Tutorial">
            <a:extLst>
              <a:ext uri="{FF2B5EF4-FFF2-40B4-BE49-F238E27FC236}">
                <a16:creationId xmlns:a16="http://schemas.microsoft.com/office/drawing/2014/main" id="{A5CCFD72-54E8-69FB-E42F-1CAE7E6FC5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14167" y="4126866"/>
            <a:ext cx="1905000" cy="1905000"/>
          </a:xfrm>
          <a:prstGeom prst="rect">
            <a:avLst/>
          </a:prstGeom>
          <a:pattFill prst="pct5">
            <a:fgClr>
              <a:srgbClr val="FCFCFC"/>
            </a:fgClr>
            <a:bgClr>
              <a:schemeClr val="bg1"/>
            </a:bgClr>
          </a:pattFill>
        </p:spPr>
      </p:pic>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36435DC-971A-DDD9-E1D8-9C6D9CA9C9C4}"/>
              </a:ext>
            </a:extLst>
          </p:cNvPr>
          <p:cNvSpPr txBox="1"/>
          <p:nvPr/>
        </p:nvSpPr>
        <p:spPr>
          <a:xfrm>
            <a:off x="4962516" y="10160"/>
            <a:ext cx="2266967" cy="584775"/>
          </a:xfrm>
          <a:prstGeom prst="rect">
            <a:avLst/>
          </a:prstGeom>
          <a:noFill/>
        </p:spPr>
        <p:txBody>
          <a:bodyPr wrap="none" rtlCol="0">
            <a:spAutoFit/>
          </a:bodyPr>
          <a:lstStyle/>
          <a:p>
            <a:r>
              <a:rPr lang="en-US" sz="3200" b="1" cap="all" dirty="0">
                <a:solidFill>
                  <a:schemeClr val="bg1"/>
                </a:solidFill>
              </a:rPr>
              <a:t>modelling</a:t>
            </a:r>
            <a:endParaRPr lang="en-IN" sz="3200" b="1" cap="all" dirty="0">
              <a:solidFill>
                <a:schemeClr val="bg1"/>
              </a:solidFill>
            </a:endParaRPr>
          </a:p>
        </p:txBody>
      </p:sp>
      <p:pic>
        <p:nvPicPr>
          <p:cNvPr id="4098" name="Picture 2" descr="SteganogarphyModel - Steganography Tutorial - Edureka">
            <a:extLst>
              <a:ext uri="{FF2B5EF4-FFF2-40B4-BE49-F238E27FC236}">
                <a16:creationId xmlns:a16="http://schemas.microsoft.com/office/drawing/2014/main" id="{007CBB2F-2C34-D0DD-7A4D-37C08E5A78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239" y="1220152"/>
            <a:ext cx="6770974" cy="3321368"/>
          </a:xfrm>
          <a:prstGeom prst="rect">
            <a:avLst/>
          </a:prstGeom>
          <a:pattFill prst="pct5">
            <a:fgClr>
              <a:srgbClr val="FCFCFC"/>
            </a:fgClr>
            <a:bgClr>
              <a:schemeClr val="bg1"/>
            </a:bgClr>
          </a:pattFill>
        </p:spPr>
      </p:pic>
      <p:sp>
        <p:nvSpPr>
          <p:cNvPr id="10" name="TextBox 9">
            <a:extLst>
              <a:ext uri="{FF2B5EF4-FFF2-40B4-BE49-F238E27FC236}">
                <a16:creationId xmlns:a16="http://schemas.microsoft.com/office/drawing/2014/main" id="{ABB722F3-1754-B53D-6B6B-8EF2F3AD4AA8}"/>
              </a:ext>
            </a:extLst>
          </p:cNvPr>
          <p:cNvSpPr txBox="1"/>
          <p:nvPr/>
        </p:nvSpPr>
        <p:spPr>
          <a:xfrm>
            <a:off x="4701867" y="4601528"/>
            <a:ext cx="2788264" cy="369332"/>
          </a:xfrm>
          <a:prstGeom prst="rect">
            <a:avLst/>
          </a:prstGeom>
          <a:noFill/>
        </p:spPr>
        <p:txBody>
          <a:bodyPr wrap="none" rtlCol="0">
            <a:spAutoFit/>
          </a:bodyPr>
          <a:lstStyle/>
          <a:p>
            <a:r>
              <a:rPr lang="en-US" dirty="0">
                <a:solidFill>
                  <a:schemeClr val="bg1"/>
                </a:solidFill>
              </a:rPr>
              <a:t>Basic steganographic model</a:t>
            </a:r>
            <a:endParaRPr lang="en-IN" dirty="0">
              <a:solidFill>
                <a:schemeClr val="bg1"/>
              </a:solidFill>
            </a:endParaRPr>
          </a:p>
        </p:txBody>
      </p:sp>
    </p:spTree>
  </p:cSld>
  <p:clrMapOvr>
    <a:masterClrMapping/>
  </p:clrMapOvr>
  <p:transition spd="slow"/>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399</TotalTime>
  <Words>1013</Words>
  <Application>Microsoft Office PowerPoint</Application>
  <PresentationFormat>Widescreen</PresentationFormat>
  <Paragraphs>115</Paragraphs>
  <Slides>18</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Roboto</vt:lpstr>
      <vt:lpstr>Söhne</vt:lpstr>
      <vt:lpstr>Times New Roman</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Encryption algorithm:</vt:lpstr>
      <vt:lpstr>Decryption algorithm:</vt:lpstr>
      <vt:lpstr>Images:</vt:lpstr>
      <vt:lpstr>After encoding:</vt:lpstr>
      <vt:lpstr>After decoding:</vt:lpstr>
      <vt:lpstr>PowerPoint Presentation</vt:lpstr>
      <vt:lpstr>Links:</vt:lpstr>
      <vt:lpstr>PowerPoint Presentation</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Kanne Bharath</cp:lastModifiedBy>
  <cp:revision>62</cp:revision>
  <dcterms:created xsi:type="dcterms:W3CDTF">2015-08-31T01:03:24Z</dcterms:created>
  <dcterms:modified xsi:type="dcterms:W3CDTF">2023-11-19T13:37:22Z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1033-11.2.0.10351</vt:lpwstr>
  </property>
  <property fmtid="{D5CDD505-2E9C-101B-9397-08002B2CF9AE}" pid="3" name="ICV">
    <vt:lpwstr>6EF2F02F584D4129AC5C94796ECBE360</vt:lpwstr>
  </property>
</Properties>
</file>